
<file path=[Content_Types].xml><?xml version="1.0" encoding="utf-8"?>
<Types xmlns="http://schemas.openxmlformats.org/package/2006/content-types">
  <Default ContentType="application/x-fontdata" Extension="fntdata"/>
  <Default ContentType="video/mp4" Extension="mp4"/>
  <Default ContentType="image/png" Extension="png"/>
  <Default ContentType="application/vnd.openxmlformats-package.relationships+xml" Extension="rels"/>
  <Default ContentType="application/xml" Extension="xml"/>
  <Override ContentType="application/vnd.openxmlformats-officedocument.presentationml.presentation.main+xml" PartName="/ppt/presentation.xml"/>
  <Override ContentType="application/vnd.openxmlformats-officedocument.customXmlProperties+xml" PartName="/customXml/itemProps1.xml"/>
  <Override ContentType="application/vnd.openxmlformats-officedocument.customXmlProperties+xml" PartName="/customXml/itemProps2.xml"/>
  <Override ContentType="application/vnd.openxmlformats-officedocument.customXmlProperties+xml" PartName="/customXml/itemProps3.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Override ContentType="application/vnd.openxmlformats-officedocument.theme+xml" PartName="/ppt/theme/theme1.xml"/>
  <Override ContentType="application/vnd.openxmlformats-officedocument.presentationml.tableStyles+xml" PartName="/ppt/tableStyle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theme+xml" PartName="/ppt/theme/theme2.xml"/>
  <Override ContentType="application/vnd.ms-powerpoint.revisioninfo+xml" PartName="/ppt/revisionInfo.xml"/>
  <Override ContentType="application/vnd.openxmlformats-package.core-properties+xml" PartName="/docProps/core.xml"/>
  <Override ContentType="application/vnd.openxmlformats-officedocument.extended-properties+xml" PartName="/docProps/app.xml"/>
  <Override ContentType="application/vnd.openxmlformats-officedocument.custom-properties+xml" PartName="/docProps/custom.xml"/>
  <Default ContentType="image/jpeg" Extension="jpe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Lst>
  <p:notesMasterIdLst>
    <p:notesMasterId r:id="rId21"/>
  </p:notesMasterIdLst>
  <p:sldIdLst>
    <p:sldId id="290" r:id="rId5"/>
    <p:sldId id="291" r:id="rId6"/>
    <p:sldId id="292" r:id="rId7"/>
    <p:sldId id="293" r:id="rId8"/>
    <p:sldId id="294" r:id="rId9"/>
    <p:sldId id="295" r:id="rId10"/>
    <p:sldId id="296" r:id="rId11"/>
    <p:sldId id="297" r:id="rId12"/>
    <p:sldId id="304" r:id="rId13"/>
    <p:sldId id="298" r:id="rId14"/>
    <p:sldId id="299" r:id="rId15"/>
    <p:sldId id="305" r:id="rId16"/>
    <p:sldId id="300" r:id="rId17"/>
    <p:sldId id="301" r:id="rId18"/>
    <p:sldId id="303" r:id="rId19"/>
    <p:sldId id="302" r:id="rId20"/>
  </p:sldIdLst>
  <p:sldSz cx="9144000" cy="5143500" type="screen16x9"/>
  <p:notesSz cx="6858000" cy="9144000"/>
  <p:embeddedFontLst>
    <p:embeddedFont>
      <p:font typeface="Dubai" panose="020B0503030403030204" pitchFamily="34" charset="-78"/>
      <p:regular r:id="rId22"/>
      <p:bold r:id="rId23"/>
    </p:embeddedFont>
    <p:embeddedFont>
      <p:font typeface="Dubai Medium" panose="020B0603030403030204" pitchFamily="34" charset="-78"/>
      <p:regular r:id="rId24"/>
    </p:embeddedFont>
    <p:embeddedFont>
      <p:font typeface="Fira Sans Extra Condensed SemiBold" panose="020B0604020202020204" charset="0"/>
      <p:regular r:id="rId25"/>
      <p:bold r:id="rId26"/>
      <p:italic r:id="rId27"/>
      <p:boldItalic r:id="rId28"/>
    </p:embeddedFont>
    <p:embeddedFont>
      <p:font typeface="Roboto"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14CAE"/>
    <a:srgbClr val="3390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5C3345-18B4-4AA7-9A57-6CC655ECFA7B}" v="232" dt="2022-05-09T20:25:48.203"/>
  </p1510:revLst>
</p1510:revInfo>
</file>

<file path=ppt/tableStyles.xml><?xml version="1.0" encoding="utf-8"?>
<a:tblStyleLst xmlns:a="http://schemas.openxmlformats.org/drawingml/2006/main" def="{A5AB74F9-6357-41D2-B1D5-3CB1B0A66004}">
  <a:tblStyle styleId="{A5AB74F9-6357-41D2-B1D5-3CB1B0A6600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880"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4.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3.fntdata"/><Relationship Id="rId32" Type="http://schemas.openxmlformats.org/officeDocument/2006/relationships/font" Target="fonts/font11.fntdata"/><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0.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2.jpeg>
</file>

<file path=ppt/media/image3.jpeg>
</file>

<file path=ppt/media/image4.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CEE6B-4634-AC78-1B7C-7BCF4BAD68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CFE2E7-A6C0-0EC1-9C26-0C6C034115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FF5CD1-30C0-7119-B737-E1D2FB57DC3D}"/>
              </a:ext>
            </a:extLst>
          </p:cNvPr>
          <p:cNvSpPr>
            <a:spLocks noGrp="1"/>
          </p:cNvSpPr>
          <p:nvPr>
            <p:ph type="dt" sz="half" idx="10"/>
          </p:nvPr>
        </p:nvSpPr>
        <p:spPr/>
        <p:txBody>
          <a:bodyPr/>
          <a:lstStyle/>
          <a:p>
            <a:fld id="{B6219863-F779-4B4C-AED5-16C33C3EAC86}" type="datetimeFigureOut">
              <a:rPr lang="en-US" smtClean="0"/>
              <a:t>5/9/2022</a:t>
            </a:fld>
            <a:endParaRPr lang="en-US"/>
          </a:p>
        </p:txBody>
      </p:sp>
      <p:sp>
        <p:nvSpPr>
          <p:cNvPr id="5" name="Footer Placeholder 4">
            <a:extLst>
              <a:ext uri="{FF2B5EF4-FFF2-40B4-BE49-F238E27FC236}">
                <a16:creationId xmlns:a16="http://schemas.microsoft.com/office/drawing/2014/main" id="{A3CC8E7A-604D-05CD-FE0A-506D2F6D52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EAAB4D-5837-1088-1608-08A6EF5E6726}"/>
              </a:ext>
            </a:extLst>
          </p:cNvPr>
          <p:cNvSpPr>
            <a:spLocks noGrp="1"/>
          </p:cNvSpPr>
          <p:nvPr>
            <p:ph type="sldNum" sz="quarter" idx="12"/>
          </p:nvPr>
        </p:nvSpPr>
        <p:spPr/>
        <p:txBody>
          <a:bodyPr/>
          <a:lstStyle/>
          <a:p>
            <a:fld id="{480E2C90-2393-4236-AB17-ABA0D8B9D012}" type="slidenum">
              <a:rPr lang="en-US" smtClean="0"/>
              <a:t>‹#›</a:t>
            </a:fld>
            <a:endParaRPr lang="en-US"/>
          </a:p>
        </p:txBody>
      </p:sp>
    </p:spTree>
    <p:extLst>
      <p:ext uri="{BB962C8B-B14F-4D97-AF65-F5344CB8AC3E}">
        <p14:creationId xmlns:p14="http://schemas.microsoft.com/office/powerpoint/2010/main" val="567984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57200" y="411475"/>
            <a:ext cx="82386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57200" y="411475"/>
            <a:ext cx="82386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2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38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Fira Sans Extra Condensed SemiBold"/>
              <a:buNone/>
              <a:defRPr sz="3500">
                <a:solidFill>
                  <a:schemeClr val="dk1"/>
                </a:solidFill>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2pPr>
            <a:lvl3pPr lvl="2">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3pPr>
            <a:lvl4pPr lvl="3">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4pPr>
            <a:lvl5pPr lvl="4">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5pPr>
            <a:lvl6pPr lvl="5">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6pPr>
            <a:lvl7pPr lvl="6">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7pPr>
            <a:lvl8pPr lvl="7">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8pPr>
            <a:lvl9pPr lvl="8">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62"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
          <p15:clr>
            <a:srgbClr val="EA4335"/>
          </p15:clr>
        </p15:guide>
        <p15:guide id="2" pos="5478">
          <p15:clr>
            <a:srgbClr val="EA4335"/>
          </p15:clr>
        </p15:guide>
        <p15:guide id="3" orient="horz" pos="259">
          <p15:clr>
            <a:srgbClr val="EA4335"/>
          </p15:clr>
        </p15:guide>
        <p15:guide id="4" orient="horz" pos="2984">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arget="../slideLayouts/slideLayout10.xml" Type="http://schemas.openxmlformats.org/officeDocument/2006/relationships/slideLayout"/><Relationship Id="rId2" Target="../media/media1.mp4" Type="http://schemas.openxmlformats.org/officeDocument/2006/relationships/video"/><Relationship Id="rId1" Target="../media/media1.mp4" Type="http://schemas.microsoft.com/office/2007/relationships/media"/><Relationship Id="rId4" Target="../media/image2.jpeg" Type="http://schemas.openxmlformats.org/officeDocument/2006/relationships/image"/></Relationships>
</file>

<file path=ppt/slides/_rels/slide15.xml.rels><?xml version="1.0" encoding="UTF-8" standalone="yes" ?><Relationships xmlns="http://schemas.openxmlformats.org/package/2006/relationships"><Relationship Id="rId3" Target="../media/image4.jpeg" Type="http://schemas.openxmlformats.org/officeDocument/2006/relationships/image"/><Relationship Id="rId2" Target="../media/image3.jpeg" Type="http://schemas.openxmlformats.org/officeDocument/2006/relationships/image"/><Relationship Id="rId1" Target="../slideLayouts/slideLayout10.xml" Type="http://schemas.openxmlformats.org/officeDocument/2006/relationships/slideLayout"/></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114;p27">
            <a:extLst>
              <a:ext uri="{FF2B5EF4-FFF2-40B4-BE49-F238E27FC236}">
                <a16:creationId xmlns:a16="http://schemas.microsoft.com/office/drawing/2014/main" id="{74958F19-B942-92D5-96F7-9B972BD76B6E}"/>
              </a:ext>
            </a:extLst>
          </p:cNvPr>
          <p:cNvSpPr/>
          <p:nvPr/>
        </p:nvSpPr>
        <p:spPr>
          <a:xfrm>
            <a:off x="3241239" y="2731072"/>
            <a:ext cx="2661522" cy="261011"/>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5" name="TextBox 4">
            <a:extLst>
              <a:ext uri="{FF2B5EF4-FFF2-40B4-BE49-F238E27FC236}">
                <a16:creationId xmlns:a16="http://schemas.microsoft.com/office/drawing/2014/main" id="{E0E30311-CAFF-863F-8B21-6E9F3F772D6E}"/>
              </a:ext>
            </a:extLst>
          </p:cNvPr>
          <p:cNvSpPr txBox="1"/>
          <p:nvPr/>
        </p:nvSpPr>
        <p:spPr>
          <a:xfrm>
            <a:off x="2285379" y="1982857"/>
            <a:ext cx="4573242" cy="646331"/>
          </a:xfrm>
          <a:prstGeom prst="rect">
            <a:avLst/>
          </a:prstGeom>
          <a:noFill/>
        </p:spPr>
        <p:txBody>
          <a:bodyPr wrap="square">
            <a:spAutoFit/>
          </a:bodyPr>
          <a:lstStyle/>
          <a:p>
            <a:pPr algn="ctr"/>
            <a:r>
              <a:rPr lang="ar-SA" sz="3600" dirty="0">
                <a:latin typeface="Dubai Medium" panose="020B0603030403030204" pitchFamily="34" charset="-78"/>
                <a:cs typeface="Dubai Medium" panose="020B0603030403030204" pitchFamily="34" charset="-78"/>
              </a:rPr>
              <a:t>تطبيق (هيا نقرأ)</a:t>
            </a:r>
            <a:endParaRPr lang="en-US" sz="3600" dirty="0">
              <a:latin typeface="Dubai Medium" panose="020B0603030403030204" pitchFamily="34" charset="-78"/>
              <a:cs typeface="Dubai Medium" panose="020B0603030403030204" pitchFamily="34" charset="-78"/>
            </a:endParaRPr>
          </a:p>
        </p:txBody>
      </p:sp>
      <p:pic>
        <p:nvPicPr>
          <p:cNvPr id="9" name="Picture 8">
            <a:extLst>
              <a:ext uri="{FF2B5EF4-FFF2-40B4-BE49-F238E27FC236}">
                <a16:creationId xmlns:a16="http://schemas.microsoft.com/office/drawing/2014/main" id="{16E995DA-B88C-B186-3D8C-8C821F955CC2}"/>
              </a:ext>
            </a:extLst>
          </p:cNvPr>
          <p:cNvPicPr>
            <a:picLocks noChangeAspect="1"/>
          </p:cNvPicPr>
          <p:nvPr/>
        </p:nvPicPr>
        <p:blipFill>
          <a:blip r:embed="rId2"/>
          <a:stretch>
            <a:fillRect/>
          </a:stretch>
        </p:blipFill>
        <p:spPr>
          <a:xfrm>
            <a:off x="403861" y="3797500"/>
            <a:ext cx="822068" cy="1102160"/>
          </a:xfrm>
          <a:prstGeom prst="rect">
            <a:avLst/>
          </a:prstGeom>
        </p:spPr>
      </p:pic>
      <p:sp>
        <p:nvSpPr>
          <p:cNvPr id="7" name="TextBox 6">
            <a:extLst>
              <a:ext uri="{FF2B5EF4-FFF2-40B4-BE49-F238E27FC236}">
                <a16:creationId xmlns:a16="http://schemas.microsoft.com/office/drawing/2014/main" id="{91DD6A13-A9CB-C8B1-30B0-BE506D7F675A}"/>
              </a:ext>
            </a:extLst>
          </p:cNvPr>
          <p:cNvSpPr txBox="1"/>
          <p:nvPr/>
        </p:nvSpPr>
        <p:spPr>
          <a:xfrm>
            <a:off x="3205879" y="2740542"/>
            <a:ext cx="2732243" cy="307777"/>
          </a:xfrm>
          <a:prstGeom prst="rect">
            <a:avLst/>
          </a:prstGeom>
          <a:noFill/>
        </p:spPr>
        <p:txBody>
          <a:bodyPr wrap="square">
            <a:spAutoFit/>
          </a:bodyPr>
          <a:lstStyle/>
          <a:p>
            <a:pPr algn="ctr"/>
            <a:r>
              <a:rPr lang="ar-SA" dirty="0">
                <a:latin typeface="Dubai Medium" panose="020B0603030403030204" pitchFamily="34" charset="-78"/>
                <a:cs typeface="Dubai Medium" panose="020B0603030403030204" pitchFamily="34" charset="-78"/>
              </a:rPr>
              <a:t>مسار تحدي الألعاب اللُغوية للأطفال</a:t>
            </a:r>
          </a:p>
        </p:txBody>
      </p:sp>
      <p:sp>
        <p:nvSpPr>
          <p:cNvPr id="11" name="TextBox 10">
            <a:extLst>
              <a:ext uri="{FF2B5EF4-FFF2-40B4-BE49-F238E27FC236}">
                <a16:creationId xmlns:a16="http://schemas.microsoft.com/office/drawing/2014/main" id="{8D6337D0-5FC0-AD16-7E1A-98682C9934FF}"/>
              </a:ext>
            </a:extLst>
          </p:cNvPr>
          <p:cNvSpPr txBox="1"/>
          <p:nvPr/>
        </p:nvSpPr>
        <p:spPr>
          <a:xfrm>
            <a:off x="7189401" y="4583085"/>
            <a:ext cx="1397069" cy="253916"/>
          </a:xfrm>
          <a:prstGeom prst="rect">
            <a:avLst/>
          </a:prstGeom>
          <a:noFill/>
        </p:spPr>
        <p:txBody>
          <a:bodyPr wrap="square">
            <a:spAutoFit/>
          </a:bodyPr>
          <a:lstStyle/>
          <a:p>
            <a:pPr algn="r"/>
            <a:r>
              <a:rPr lang="ar-SA" sz="1050" dirty="0">
                <a:latin typeface="Dubai Medium" panose="020B0603030403030204" pitchFamily="34" charset="-78"/>
                <a:cs typeface="Dubai Medium" panose="020B0603030403030204" pitchFamily="34" charset="-78"/>
              </a:rPr>
              <a:t>9 مايو 2022</a:t>
            </a:r>
          </a:p>
        </p:txBody>
      </p:sp>
      <p:grpSp>
        <p:nvGrpSpPr>
          <p:cNvPr id="10" name="Group 9">
            <a:extLst>
              <a:ext uri="{FF2B5EF4-FFF2-40B4-BE49-F238E27FC236}">
                <a16:creationId xmlns:a16="http://schemas.microsoft.com/office/drawing/2014/main" id="{C2DA0006-1FD9-7F5D-A615-C0903945CB71}"/>
              </a:ext>
            </a:extLst>
          </p:cNvPr>
          <p:cNvGrpSpPr/>
          <p:nvPr/>
        </p:nvGrpSpPr>
        <p:grpSpPr>
          <a:xfrm>
            <a:off x="383964" y="433457"/>
            <a:ext cx="8376072" cy="3098800"/>
            <a:chOff x="403861" y="482600"/>
            <a:chExt cx="8376072" cy="3098800"/>
          </a:xfrm>
        </p:grpSpPr>
        <p:sp>
          <p:nvSpPr>
            <p:cNvPr id="2" name="Rectangle 1">
              <a:extLst>
                <a:ext uri="{FF2B5EF4-FFF2-40B4-BE49-F238E27FC236}">
                  <a16:creationId xmlns:a16="http://schemas.microsoft.com/office/drawing/2014/main" id="{BB6AC9E8-E8A3-893C-4448-4F755588FA46}"/>
                </a:ext>
              </a:extLst>
            </p:cNvPr>
            <p:cNvSpPr/>
            <p:nvPr/>
          </p:nvSpPr>
          <p:spPr>
            <a:xfrm>
              <a:off x="537634" y="482600"/>
              <a:ext cx="8068733" cy="2980267"/>
            </a:xfrm>
            <a:prstGeom prst="rect">
              <a:avLst/>
            </a:prstGeom>
            <a:no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43F59B1-105C-FB36-6960-D5F4437F7150}"/>
                </a:ext>
              </a:extLst>
            </p:cNvPr>
            <p:cNvSpPr/>
            <p:nvPr/>
          </p:nvSpPr>
          <p:spPr>
            <a:xfrm>
              <a:off x="403861" y="3306469"/>
              <a:ext cx="8376072" cy="2749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138699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614;p32">
            <a:extLst>
              <a:ext uri="{FF2B5EF4-FFF2-40B4-BE49-F238E27FC236}">
                <a16:creationId xmlns:a16="http://schemas.microsoft.com/office/drawing/2014/main" id="{A8BE8E2A-E560-5A8B-33D3-57AF49B04AD8}"/>
              </a:ext>
            </a:extLst>
          </p:cNvPr>
          <p:cNvSpPr/>
          <p:nvPr/>
        </p:nvSpPr>
        <p:spPr>
          <a:xfrm flipH="1">
            <a:off x="8482399" y="778188"/>
            <a:ext cx="45719" cy="376500"/>
          </a:xfrm>
          <a:prstGeom prst="roundRect">
            <a:avLst>
              <a:gd name="adj" fmla="val 0"/>
            </a:avLst>
          </a:prstGeom>
          <a:solidFill>
            <a:srgbClr val="3390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 name="Title 1">
            <a:extLst>
              <a:ext uri="{FF2B5EF4-FFF2-40B4-BE49-F238E27FC236}">
                <a16:creationId xmlns:a16="http://schemas.microsoft.com/office/drawing/2014/main" id="{19F21190-DBC8-803C-D4BB-EF4790EF9F7C}"/>
              </a:ext>
            </a:extLst>
          </p:cNvPr>
          <p:cNvSpPr>
            <a:spLocks noGrp="1"/>
          </p:cNvSpPr>
          <p:nvPr>
            <p:ph type="title"/>
          </p:nvPr>
        </p:nvSpPr>
        <p:spPr>
          <a:xfrm>
            <a:off x="954157" y="680088"/>
            <a:ext cx="7528242" cy="572700"/>
          </a:xfrm>
        </p:spPr>
        <p:txBody>
          <a:bodyPr/>
          <a:lstStyle/>
          <a:p>
            <a:pPr algn="r"/>
            <a:r>
              <a:rPr lang="ar-SA" sz="3200" b="1" dirty="0">
                <a:latin typeface="Dubai" panose="020B0503030403030204" pitchFamily="34" charset="-78"/>
                <a:cs typeface="Dubai" panose="020B0503030403030204" pitchFamily="34" charset="-78"/>
              </a:rPr>
              <a:t>شرح الحل المقترح</a:t>
            </a:r>
            <a:endParaRPr lang="en-GB" sz="3200" b="1" dirty="0">
              <a:latin typeface="Dubai" panose="020B0503030403030204" pitchFamily="34" charset="-78"/>
              <a:cs typeface="Dubai" panose="020B0503030403030204" pitchFamily="34" charset="-78"/>
            </a:endParaRPr>
          </a:p>
        </p:txBody>
      </p:sp>
      <p:sp>
        <p:nvSpPr>
          <p:cNvPr id="8" name="TextBox 7">
            <a:extLst>
              <a:ext uri="{FF2B5EF4-FFF2-40B4-BE49-F238E27FC236}">
                <a16:creationId xmlns:a16="http://schemas.microsoft.com/office/drawing/2014/main" id="{0BFCA742-916E-37DC-093D-93680C05719A}"/>
              </a:ext>
            </a:extLst>
          </p:cNvPr>
          <p:cNvSpPr txBox="1"/>
          <p:nvPr/>
        </p:nvSpPr>
        <p:spPr>
          <a:xfrm>
            <a:off x="659958" y="1478109"/>
            <a:ext cx="7868160" cy="2818720"/>
          </a:xfrm>
          <a:prstGeom prst="rect">
            <a:avLst/>
          </a:prstGeom>
          <a:noFill/>
        </p:spPr>
        <p:txBody>
          <a:bodyPr wrap="square">
            <a:spAutoFit/>
          </a:bodyPr>
          <a:lstStyle/>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يستخدم التطبيق خصائص برمجية تعزز النمو اللُغوي، ويتجنب الخصائص التي وَجدت الأبحاث أنها بلا فائدة أو أن لها نتائج عكسية على فهم الطفل للمحتوى (كتشتيت الطفل أثناء القراءة) خصوصًا وأن تطبيقات القراءة المتاحة في السوق العربي تفتقر للخصائص البرمجية التي وجدت الأبحاث أنها تحفز اكتساب التراكيب والمفردات وتسهل فهم المحتوى، ومن هذه الخصائص على سبيل المثال لا الحصر:</a:t>
            </a:r>
          </a:p>
          <a:p>
            <a:pPr marL="685800" marR="0" lvl="1" indent="-228600" algn="r" defTabSz="914400" rtl="1" eaLnBrk="1" fontAlgn="auto" latinLnBrk="0" hangingPunct="1">
              <a:lnSpc>
                <a:spcPct val="150000"/>
              </a:lnSpc>
              <a:spcBef>
                <a:spcPts val="500"/>
              </a:spcBef>
              <a:spcAft>
                <a:spcPts val="0"/>
              </a:spcAft>
              <a:buClrTx/>
              <a:buSzTx/>
              <a:buFont typeface="Arial" panose="020B0604020202020204" pitchFamily="34" charset="0"/>
              <a:buChar char="•"/>
              <a:tabLst/>
              <a:defRPr/>
            </a:pPr>
            <a:r>
              <a:rPr kumimoji="0" lang="ar-SA" sz="12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تظليل المفردة</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أثناء قراءتها بلون مختلف أو زيادة حجمها أو وضع خط تحتها أثناء القراءة (وهذا يلفت انتباه الطفل لشكل الكلمة وطريقة نطقها وكتابتها وإملائها ويسهل عليه متابعة النص أثناء القراءة)</a:t>
            </a:r>
          </a:p>
          <a:p>
            <a:pPr marL="457200" marR="0" lvl="1" indent="0" algn="r" defTabSz="914400" rtl="0" eaLnBrk="1" fontAlgn="auto" latinLnBrk="0" hangingPunct="1">
              <a:lnSpc>
                <a:spcPct val="150000"/>
              </a:lnSpc>
              <a:spcBef>
                <a:spcPts val="500"/>
              </a:spcBef>
              <a:spcAft>
                <a:spcPts val="0"/>
              </a:spcAft>
              <a:buClrTx/>
              <a:buSzTx/>
              <a:buFont typeface="Arial" panose="020B0604020202020204" pitchFamily="34" charset="0"/>
              <a:buNone/>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de Jong and Bus, 2012; Gong &amp; Levy, 2009; Korat, 2010; </a:t>
            </a:r>
            <a:r>
              <a:rPr kumimoji="0" lang="en-US" sz="1200" b="0" i="0" u="none" strike="noStrike" kern="1200" cap="none" spc="0" normalizeH="0" baseline="0" noProof="0" dirty="0" err="1">
                <a:ln>
                  <a:noFill/>
                </a:ln>
                <a:solidFill>
                  <a:prstClr val="black"/>
                </a:solidFill>
                <a:effectLst/>
                <a:uLnTx/>
                <a:uFillTx/>
                <a:latin typeface="Dubai" panose="020B0503030403030204" pitchFamily="34" charset="-78"/>
                <a:ea typeface="+mn-ea"/>
                <a:cs typeface="Dubai" panose="020B0503030403030204" pitchFamily="34" charset="-78"/>
              </a:rPr>
              <a:t>Smeets</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&amp; Bus, 2015)</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a:t>
            </a:r>
          </a:p>
          <a:p>
            <a:pPr marL="685800" marR="0" lvl="1" indent="-228600" algn="r" defTabSz="914400" rtl="1" eaLnBrk="1" fontAlgn="auto" latinLnBrk="0" hangingPunct="1">
              <a:lnSpc>
                <a:spcPct val="150000"/>
              </a:lnSpc>
              <a:spcBef>
                <a:spcPts val="500"/>
              </a:spcBef>
              <a:spcAft>
                <a:spcPts val="0"/>
              </a:spcAft>
              <a:buClrTx/>
              <a:buSzTx/>
              <a:buFont typeface="Arial" panose="020B0604020202020204" pitchFamily="34" charset="0"/>
              <a:buChar char="•"/>
              <a:tabLst/>
              <a:defRPr/>
            </a:pPr>
            <a:r>
              <a:rPr kumimoji="0" lang="ar-SA" sz="12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صوت قلب الصفحات </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(حيث وُجد أنه يشعر الطفل بحميمية مع الكتاب ويحببه أيضاً في الكتب الورقية)</a:t>
            </a:r>
          </a:p>
          <a:p>
            <a:pPr marL="685800" marR="0" lvl="1" indent="-228600" algn="r" defTabSz="914400" rtl="1" eaLnBrk="1" fontAlgn="auto" latinLnBrk="0" hangingPunct="1">
              <a:lnSpc>
                <a:spcPct val="150000"/>
              </a:lnSpc>
              <a:spcBef>
                <a:spcPts val="500"/>
              </a:spcBef>
              <a:spcAft>
                <a:spcPts val="0"/>
              </a:spcAft>
              <a:buClrTx/>
              <a:buSzTx/>
              <a:buFont typeface="Arial" panose="020B0604020202020204" pitchFamily="34" charset="0"/>
              <a:buChar char="•"/>
              <a:tabLst/>
              <a:defRPr/>
            </a:pPr>
            <a:r>
              <a:rPr kumimoji="0" lang="ar-SA" sz="12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استخدام أصوات متزامنة مع القراءة</a:t>
            </a:r>
            <a:r>
              <a:rPr kumimoji="0" lang="en-US" sz="12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a:t>
            </a:r>
            <a:r>
              <a:rPr kumimoji="0" lang="ar-SA" sz="12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وداعمة للمعنى </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فقط كصوت الرياح مثلاً أو صوت جرس الباب وتجنب استخدام الكثير من الأصوات المشتتة</a:t>
            </a:r>
          </a:p>
        </p:txBody>
      </p:sp>
    </p:spTree>
    <p:extLst>
      <p:ext uri="{BB962C8B-B14F-4D97-AF65-F5344CB8AC3E}">
        <p14:creationId xmlns:p14="http://schemas.microsoft.com/office/powerpoint/2010/main" val="13476974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614;p32">
            <a:extLst>
              <a:ext uri="{FF2B5EF4-FFF2-40B4-BE49-F238E27FC236}">
                <a16:creationId xmlns:a16="http://schemas.microsoft.com/office/drawing/2014/main" id="{A8BE8E2A-E560-5A8B-33D3-57AF49B04AD8}"/>
              </a:ext>
            </a:extLst>
          </p:cNvPr>
          <p:cNvSpPr/>
          <p:nvPr/>
        </p:nvSpPr>
        <p:spPr>
          <a:xfrm flipH="1">
            <a:off x="8482399" y="778188"/>
            <a:ext cx="45719" cy="376500"/>
          </a:xfrm>
          <a:prstGeom prst="roundRect">
            <a:avLst>
              <a:gd name="adj" fmla="val 0"/>
            </a:avLst>
          </a:prstGeom>
          <a:solidFill>
            <a:srgbClr val="3390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 name="Title 1">
            <a:extLst>
              <a:ext uri="{FF2B5EF4-FFF2-40B4-BE49-F238E27FC236}">
                <a16:creationId xmlns:a16="http://schemas.microsoft.com/office/drawing/2014/main" id="{19F21190-DBC8-803C-D4BB-EF4790EF9F7C}"/>
              </a:ext>
            </a:extLst>
          </p:cNvPr>
          <p:cNvSpPr>
            <a:spLocks noGrp="1"/>
          </p:cNvSpPr>
          <p:nvPr>
            <p:ph type="title"/>
          </p:nvPr>
        </p:nvSpPr>
        <p:spPr>
          <a:xfrm>
            <a:off x="954157" y="680088"/>
            <a:ext cx="7528242" cy="572700"/>
          </a:xfrm>
        </p:spPr>
        <p:txBody>
          <a:bodyPr/>
          <a:lstStyle/>
          <a:p>
            <a:pPr algn="r"/>
            <a:r>
              <a:rPr lang="ar-SA" sz="3200" b="1" dirty="0">
                <a:latin typeface="Dubai" panose="020B0503030403030204" pitchFamily="34" charset="-78"/>
                <a:cs typeface="Dubai" panose="020B0503030403030204" pitchFamily="34" charset="-78"/>
              </a:rPr>
              <a:t>شرح الحل المقترح</a:t>
            </a:r>
            <a:endParaRPr lang="en-GB" sz="3200" b="1" dirty="0">
              <a:latin typeface="Dubai" panose="020B0503030403030204" pitchFamily="34" charset="-78"/>
              <a:cs typeface="Dubai" panose="020B0503030403030204" pitchFamily="34" charset="-78"/>
            </a:endParaRPr>
          </a:p>
        </p:txBody>
      </p:sp>
      <p:sp>
        <p:nvSpPr>
          <p:cNvPr id="8" name="TextBox 7">
            <a:extLst>
              <a:ext uri="{FF2B5EF4-FFF2-40B4-BE49-F238E27FC236}">
                <a16:creationId xmlns:a16="http://schemas.microsoft.com/office/drawing/2014/main" id="{0BFCA742-916E-37DC-093D-93680C05719A}"/>
              </a:ext>
            </a:extLst>
          </p:cNvPr>
          <p:cNvSpPr txBox="1"/>
          <p:nvPr/>
        </p:nvSpPr>
        <p:spPr>
          <a:xfrm>
            <a:off x="659958" y="1478108"/>
            <a:ext cx="7868160" cy="3095719"/>
          </a:xfrm>
          <a:prstGeom prst="rect">
            <a:avLst/>
          </a:prstGeom>
          <a:noFill/>
        </p:spPr>
        <p:txBody>
          <a:bodyPr wrap="square">
            <a:spAutoFit/>
          </a:bodyPr>
          <a:lstStyle/>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يستخدم التطبيق خصائص برمجية تعزز النمو اللُغوي، ويتجنب الخصائص التي وَجدت الأبحاث أنها بلا فائدة أو أن لها نتائج عكسية على فهم الطفل للمحتوى (كتشتيت الطفل أثناء القراءة) خصوصًا وأن تطبيقات القراءة المتاحة في السوق العربي تفتقر للخصائص البرمجية التي وجدت الأبحاث والدراسات أنها تحفز اكتساب التراكيب والمفردات وتسهل فهم المحتوى، ومن هذه الخصائص على سبيل المثال لا الحصر:</a:t>
            </a:r>
          </a:p>
          <a:p>
            <a:pPr marL="685800" indent="-228600" algn="r" rtl="1">
              <a:lnSpc>
                <a:spcPct val="150000"/>
              </a:lnSpc>
              <a:spcBef>
                <a:spcPts val="500"/>
              </a:spcBef>
              <a:buClrTx/>
              <a:buFont typeface="Arial" panose="020B0604020202020204" pitchFamily="34" charset="0"/>
              <a:buChar char="•"/>
              <a:defRPr/>
            </a:pPr>
            <a:r>
              <a:rPr kumimoji="0" lang="ar-SA" sz="12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وضع عدد محدود من الـ </a:t>
            </a:r>
            <a:r>
              <a:rPr kumimoji="0" lang="en-US" sz="12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hotspots</a:t>
            </a:r>
            <a:r>
              <a:rPr kumimoji="0" lang="ar-SA" sz="12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تتزامن مع معنى القصة </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فقط وتجنب الإكثار منها فقد وجدت الدراسات</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أن هذا يشكل حِملاً إدراكياً على ذهن الطفل </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Cognitive Load Theory</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و </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Capacity Model of Attention </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ويشتت انتباهه وبالتالي لا يساهم في فهم المحتوى واكتساب الهدف اللغوي</a:t>
            </a:r>
            <a:endPar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endParaRPr>
          </a:p>
          <a:p>
            <a:pPr marL="457200" marR="0" lvl="1" indent="0" algn="r" defTabSz="914400" rtl="1" eaLnBrk="1" fontAlgn="auto" latinLnBrk="0" hangingPunct="1">
              <a:lnSpc>
                <a:spcPct val="150000"/>
              </a:lnSpc>
              <a:spcBef>
                <a:spcPts val="500"/>
              </a:spcBef>
              <a:spcAft>
                <a:spcPts val="0"/>
              </a:spcAft>
              <a:buClrTx/>
              <a:buSzTx/>
              <a:buFont typeface="Arial" panose="020B0604020202020204" pitchFamily="34" charset="0"/>
              <a:buNone/>
              <a:tabLst/>
              <a:defRPr/>
            </a:pP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a:t>
            </a:r>
            <a:r>
              <a:rPr kumimoji="0" lang="en-US" sz="1200" b="0" i="0" u="none" strike="noStrike" kern="1200" cap="none" spc="0" normalizeH="0" baseline="0" noProof="0" dirty="0" err="1">
                <a:ln>
                  <a:noFill/>
                </a:ln>
                <a:solidFill>
                  <a:prstClr val="black"/>
                </a:solidFill>
                <a:effectLst/>
                <a:uLnTx/>
                <a:uFillTx/>
                <a:latin typeface="Dubai" panose="020B0503030403030204" pitchFamily="34" charset="-78"/>
                <a:ea typeface="+mn-ea"/>
                <a:cs typeface="Dubai" panose="020B0503030403030204" pitchFamily="34" charset="-78"/>
              </a:rPr>
              <a:t>Krcmar</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&amp; </a:t>
            </a:r>
            <a:r>
              <a:rPr kumimoji="0" lang="en-US" sz="1200" b="0" i="0" u="none" strike="noStrike" kern="1200" cap="none" spc="0" normalizeH="0" baseline="0" noProof="0" dirty="0" err="1">
                <a:ln>
                  <a:noFill/>
                </a:ln>
                <a:solidFill>
                  <a:prstClr val="black"/>
                </a:solidFill>
                <a:effectLst/>
                <a:uLnTx/>
                <a:uFillTx/>
                <a:latin typeface="Dubai" panose="020B0503030403030204" pitchFamily="34" charset="-78"/>
                <a:ea typeface="+mn-ea"/>
                <a:cs typeface="Dubai" panose="020B0503030403030204" pitchFamily="34" charset="-78"/>
              </a:rPr>
              <a:t>Cingel</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2014; </a:t>
            </a:r>
            <a:r>
              <a:rPr kumimoji="0" lang="en-US" sz="1200" b="0" i="0" u="none" strike="noStrike" kern="1200" cap="none" spc="0" normalizeH="0" baseline="0" noProof="0" dirty="0" err="1">
                <a:ln>
                  <a:noFill/>
                </a:ln>
                <a:solidFill>
                  <a:prstClr val="black"/>
                </a:solidFill>
                <a:effectLst/>
                <a:uLnTx/>
                <a:uFillTx/>
                <a:latin typeface="Dubai" panose="020B0503030403030204" pitchFamily="34" charset="-78"/>
                <a:ea typeface="+mn-ea"/>
                <a:cs typeface="Dubai" panose="020B0503030403030204" pitchFamily="34" charset="-78"/>
              </a:rPr>
              <a:t>Smeets</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&amp; Bus, 2015; Bus, Neuman, &amp; </a:t>
            </a:r>
            <a:r>
              <a:rPr kumimoji="0" lang="en-US" sz="1200" b="0" i="0" u="none" strike="noStrike" kern="1200" cap="none" spc="0" normalizeH="0" baseline="0" noProof="0" dirty="0" err="1">
                <a:ln>
                  <a:noFill/>
                </a:ln>
                <a:solidFill>
                  <a:prstClr val="black"/>
                </a:solidFill>
                <a:effectLst/>
                <a:uLnTx/>
                <a:uFillTx/>
                <a:latin typeface="Dubai" panose="020B0503030403030204" pitchFamily="34" charset="-78"/>
                <a:ea typeface="+mn-ea"/>
                <a:cs typeface="Dubai" panose="020B0503030403030204" pitchFamily="34" charset="-78"/>
              </a:rPr>
              <a:t>Roskos</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2020; </a:t>
            </a:r>
            <a:r>
              <a:rPr kumimoji="0" lang="en-US" sz="1200" b="0" i="0" u="none" strike="noStrike" kern="1200" cap="none" spc="0" normalizeH="0" baseline="0" noProof="0" dirty="0" err="1">
                <a:ln>
                  <a:noFill/>
                </a:ln>
                <a:solidFill>
                  <a:prstClr val="black"/>
                </a:solidFill>
                <a:effectLst/>
                <a:uLnTx/>
                <a:uFillTx/>
                <a:latin typeface="Dubai" panose="020B0503030403030204" pitchFamily="34" charset="-78"/>
                <a:ea typeface="+mn-ea"/>
                <a:cs typeface="Dubai" panose="020B0503030403030204" pitchFamily="34" charset="-78"/>
              </a:rPr>
              <a:t>Smeets</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&amp; Bus, 2013)</a:t>
            </a:r>
            <a:endPar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endParaRPr>
          </a:p>
          <a:p>
            <a:pPr marL="685800" marR="0" lvl="1" indent="-228600" algn="r" defTabSz="914400" rtl="1" eaLnBrk="1" fontAlgn="auto" latinLnBrk="0" hangingPunct="1">
              <a:lnSpc>
                <a:spcPct val="150000"/>
              </a:lnSpc>
              <a:spcBef>
                <a:spcPts val="500"/>
              </a:spcBef>
              <a:spcAft>
                <a:spcPts val="0"/>
              </a:spcAft>
              <a:buClrTx/>
              <a:buSzTx/>
              <a:buFont typeface="Arial" panose="020B0604020202020204" pitchFamily="34" charset="0"/>
              <a:buChar char="•"/>
              <a:tabLst/>
              <a:defRPr/>
            </a:pPr>
            <a:r>
              <a:rPr kumimoji="0" lang="ar-SA" sz="12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إضافة خاصية قاموس عند الضغط على الكلمات الصعبة </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يشرح الكلمة بلغة مبسطة تناسب الأطفال (عمر 3- 7 سنوات)</a:t>
            </a:r>
          </a:p>
          <a:p>
            <a:pPr marL="685800" marR="0" lvl="1" indent="-228600" algn="r" defTabSz="914400" rtl="1" eaLnBrk="1" fontAlgn="auto" latinLnBrk="0" hangingPunct="1">
              <a:lnSpc>
                <a:spcPct val="150000"/>
              </a:lnSpc>
              <a:spcBef>
                <a:spcPts val="500"/>
              </a:spcBef>
              <a:spcAft>
                <a:spcPts val="0"/>
              </a:spcAft>
              <a:buClrTx/>
              <a:buSzTx/>
              <a:buFont typeface="Arial" panose="020B0604020202020204" pitchFamily="34" charset="0"/>
              <a:buChar char="•"/>
              <a:tabLst/>
              <a:defRPr/>
            </a:pPr>
            <a:r>
              <a:rPr kumimoji="0" lang="ar-SA" sz="12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وضع لعبة بعد القصة</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يلعبها الطفل توضح ما إذا كان تم فهم القصة وتفاصيلها أم لا وبالتالي تساعد المربي على معرفة الأجزاء التي أشكل فهمها على الطفل والعمل عليها</a:t>
            </a:r>
          </a:p>
        </p:txBody>
      </p:sp>
    </p:spTree>
    <p:extLst>
      <p:ext uri="{BB962C8B-B14F-4D97-AF65-F5344CB8AC3E}">
        <p14:creationId xmlns:p14="http://schemas.microsoft.com/office/powerpoint/2010/main" val="36338905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614;p32">
            <a:extLst>
              <a:ext uri="{FF2B5EF4-FFF2-40B4-BE49-F238E27FC236}">
                <a16:creationId xmlns:a16="http://schemas.microsoft.com/office/drawing/2014/main" id="{A8BE8E2A-E560-5A8B-33D3-57AF49B04AD8}"/>
              </a:ext>
            </a:extLst>
          </p:cNvPr>
          <p:cNvSpPr/>
          <p:nvPr/>
        </p:nvSpPr>
        <p:spPr>
          <a:xfrm flipH="1">
            <a:off x="8482399" y="778188"/>
            <a:ext cx="45719" cy="376500"/>
          </a:xfrm>
          <a:prstGeom prst="roundRect">
            <a:avLst>
              <a:gd name="adj" fmla="val 0"/>
            </a:avLst>
          </a:prstGeom>
          <a:solidFill>
            <a:srgbClr val="3390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 name="Title 1">
            <a:extLst>
              <a:ext uri="{FF2B5EF4-FFF2-40B4-BE49-F238E27FC236}">
                <a16:creationId xmlns:a16="http://schemas.microsoft.com/office/drawing/2014/main" id="{19F21190-DBC8-803C-D4BB-EF4790EF9F7C}"/>
              </a:ext>
            </a:extLst>
          </p:cNvPr>
          <p:cNvSpPr>
            <a:spLocks noGrp="1"/>
          </p:cNvSpPr>
          <p:nvPr>
            <p:ph type="title"/>
          </p:nvPr>
        </p:nvSpPr>
        <p:spPr>
          <a:xfrm>
            <a:off x="954157" y="680088"/>
            <a:ext cx="7528242" cy="572700"/>
          </a:xfrm>
        </p:spPr>
        <p:txBody>
          <a:bodyPr/>
          <a:lstStyle/>
          <a:p>
            <a:pPr algn="r"/>
            <a:r>
              <a:rPr lang="ar-SA" sz="3200" b="1" dirty="0">
                <a:latin typeface="Dubai" panose="020B0503030403030204" pitchFamily="34" charset="-78"/>
                <a:cs typeface="Dubai" panose="020B0503030403030204" pitchFamily="34" charset="-78"/>
              </a:rPr>
              <a:t>شرح الحل المقترح</a:t>
            </a:r>
            <a:endParaRPr lang="en-GB" sz="3200" b="1" dirty="0">
              <a:latin typeface="Dubai" panose="020B0503030403030204" pitchFamily="34" charset="-78"/>
              <a:cs typeface="Dubai" panose="020B0503030403030204" pitchFamily="34" charset="-78"/>
            </a:endParaRPr>
          </a:p>
        </p:txBody>
      </p:sp>
      <p:sp>
        <p:nvSpPr>
          <p:cNvPr id="8" name="TextBox 7">
            <a:extLst>
              <a:ext uri="{FF2B5EF4-FFF2-40B4-BE49-F238E27FC236}">
                <a16:creationId xmlns:a16="http://schemas.microsoft.com/office/drawing/2014/main" id="{0BFCA742-916E-37DC-093D-93680C05719A}"/>
              </a:ext>
            </a:extLst>
          </p:cNvPr>
          <p:cNvSpPr txBox="1"/>
          <p:nvPr/>
        </p:nvSpPr>
        <p:spPr>
          <a:xfrm>
            <a:off x="614239" y="1515279"/>
            <a:ext cx="7868160" cy="1331134"/>
          </a:xfrm>
          <a:prstGeom prst="rect">
            <a:avLst/>
          </a:prstGeom>
          <a:noFill/>
        </p:spPr>
        <p:txBody>
          <a:bodyPr wrap="square">
            <a:spAutoFit/>
          </a:bodyPr>
          <a:lstStyle/>
          <a:p>
            <a:pPr marL="171450" indent="-171450" algn="r" rtl="1">
              <a:lnSpc>
                <a:spcPct val="200000"/>
              </a:lnSpc>
              <a:buFont typeface="Arial" panose="020B0604020202020204" pitchFamily="34" charset="0"/>
              <a:buChar char="•"/>
            </a:pPr>
            <a:r>
              <a:rPr lang="ar-SA" kern="1200" dirty="0">
                <a:solidFill>
                  <a:prstClr val="black"/>
                </a:solidFill>
                <a:latin typeface="Dubai" panose="020B0503030403030204" pitchFamily="34" charset="-78"/>
                <a:ea typeface="+mn-ea"/>
                <a:cs typeface="Dubai" panose="020B0503030403030204" pitchFamily="34" charset="-78"/>
              </a:rPr>
              <a:t>سيتم تطوير اللعبة باستخدام محرك الالعاب </a:t>
            </a:r>
            <a:r>
              <a:rPr lang="en-GB" kern="1200" dirty="0">
                <a:solidFill>
                  <a:prstClr val="black"/>
                </a:solidFill>
                <a:latin typeface="Dubai" panose="020B0503030403030204" pitchFamily="34" charset="-78"/>
                <a:ea typeface="+mn-ea"/>
                <a:cs typeface="Dubai" panose="020B0503030403030204" pitchFamily="34" charset="-78"/>
              </a:rPr>
              <a:t>unity</a:t>
            </a:r>
          </a:p>
          <a:p>
            <a:pPr marL="171450" indent="-171450" algn="r" rtl="1">
              <a:lnSpc>
                <a:spcPct val="200000"/>
              </a:lnSpc>
              <a:buFont typeface="Arial" panose="020B0604020202020204" pitchFamily="34" charset="0"/>
              <a:buChar char="•"/>
            </a:pPr>
            <a:r>
              <a:rPr lang="ar-SA" kern="1200" dirty="0">
                <a:solidFill>
                  <a:prstClr val="black"/>
                </a:solidFill>
                <a:latin typeface="Dubai" panose="020B0503030403030204" pitchFamily="34" charset="-78"/>
                <a:ea typeface="+mn-ea"/>
                <a:cs typeface="Dubai" panose="020B0503030403030204" pitchFamily="34" charset="-78"/>
              </a:rPr>
              <a:t>ستكون اللعبة تفاعلية جذابة </a:t>
            </a:r>
            <a:r>
              <a:rPr lang="ar-SA" kern="1200" dirty="0" err="1">
                <a:solidFill>
                  <a:prstClr val="black"/>
                </a:solidFill>
                <a:latin typeface="Dubai" panose="020B0503030403030204" pitchFamily="34" charset="-78"/>
                <a:ea typeface="+mn-ea"/>
                <a:cs typeface="Dubai" panose="020B0503030403030204" pitchFamily="34" charset="-78"/>
              </a:rPr>
              <a:t>للاطفال</a:t>
            </a:r>
            <a:r>
              <a:rPr lang="ar-SA" kern="1200" dirty="0">
                <a:solidFill>
                  <a:prstClr val="black"/>
                </a:solidFill>
                <a:latin typeface="Dubai" panose="020B0503030403030204" pitchFamily="34" charset="-78"/>
                <a:ea typeface="+mn-ea"/>
                <a:cs typeface="Dubai" panose="020B0503030403030204" pitchFamily="34" charset="-78"/>
              </a:rPr>
              <a:t> باستخدام الميزات الموجودة في </a:t>
            </a:r>
            <a:r>
              <a:rPr lang="en-GB" kern="1200" dirty="0">
                <a:solidFill>
                  <a:prstClr val="black"/>
                </a:solidFill>
                <a:latin typeface="Dubai" panose="020B0503030403030204" pitchFamily="34" charset="-78"/>
                <a:ea typeface="+mn-ea"/>
                <a:cs typeface="Dubai" panose="020B0503030403030204" pitchFamily="34" charset="-78"/>
              </a:rPr>
              <a:t>unity</a:t>
            </a:r>
            <a:endParaRPr lang="ar-SA" kern="1200" dirty="0">
              <a:solidFill>
                <a:prstClr val="black"/>
              </a:solidFill>
              <a:latin typeface="Dubai" panose="020B0503030403030204" pitchFamily="34" charset="-78"/>
              <a:ea typeface="+mn-ea"/>
              <a:cs typeface="Dubai" panose="020B0503030403030204" pitchFamily="34" charset="-78"/>
            </a:endParaRPr>
          </a:p>
          <a:p>
            <a:pPr marL="171450" indent="-171450" algn="r" rtl="1">
              <a:lnSpc>
                <a:spcPct val="200000"/>
              </a:lnSpc>
              <a:buFont typeface="Arial" panose="020B0604020202020204" pitchFamily="34" charset="0"/>
              <a:buChar char="•"/>
            </a:pPr>
            <a:r>
              <a:rPr lang="ar-SA" kern="1200" dirty="0">
                <a:solidFill>
                  <a:prstClr val="black"/>
                </a:solidFill>
                <a:latin typeface="Dubai" panose="020B0503030403030204" pitchFamily="34" charset="-78"/>
                <a:ea typeface="+mn-ea"/>
                <a:cs typeface="Dubai" panose="020B0503030403030204" pitchFamily="34" charset="-78"/>
              </a:rPr>
              <a:t>اللغة البرمجية المستخدمة هي </a:t>
            </a:r>
            <a:r>
              <a:rPr lang="en-GB" kern="1200" dirty="0">
                <a:solidFill>
                  <a:prstClr val="black"/>
                </a:solidFill>
                <a:latin typeface="Dubai" panose="020B0503030403030204" pitchFamily="34" charset="-78"/>
                <a:ea typeface="+mn-ea"/>
                <a:cs typeface="Dubai" panose="020B0503030403030204" pitchFamily="34" charset="-78"/>
              </a:rPr>
              <a:t>C#</a:t>
            </a:r>
          </a:p>
        </p:txBody>
      </p:sp>
    </p:spTree>
    <p:extLst>
      <p:ext uri="{BB962C8B-B14F-4D97-AF65-F5344CB8AC3E}">
        <p14:creationId xmlns:p14="http://schemas.microsoft.com/office/powerpoint/2010/main" val="10646705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614;p32">
            <a:extLst>
              <a:ext uri="{FF2B5EF4-FFF2-40B4-BE49-F238E27FC236}">
                <a16:creationId xmlns:a16="http://schemas.microsoft.com/office/drawing/2014/main" id="{A8BE8E2A-E560-5A8B-33D3-57AF49B04AD8}"/>
              </a:ext>
            </a:extLst>
          </p:cNvPr>
          <p:cNvSpPr/>
          <p:nvPr/>
        </p:nvSpPr>
        <p:spPr>
          <a:xfrm flipH="1">
            <a:off x="8482399" y="778188"/>
            <a:ext cx="45719" cy="376500"/>
          </a:xfrm>
          <a:prstGeom prst="roundRect">
            <a:avLst>
              <a:gd name="adj" fmla="val 0"/>
            </a:avLst>
          </a:prstGeom>
          <a:solidFill>
            <a:schemeClr val="accent1">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 name="Title 1">
            <a:extLst>
              <a:ext uri="{FF2B5EF4-FFF2-40B4-BE49-F238E27FC236}">
                <a16:creationId xmlns:a16="http://schemas.microsoft.com/office/drawing/2014/main" id="{19F21190-DBC8-803C-D4BB-EF4790EF9F7C}"/>
              </a:ext>
            </a:extLst>
          </p:cNvPr>
          <p:cNvSpPr>
            <a:spLocks noGrp="1"/>
          </p:cNvSpPr>
          <p:nvPr>
            <p:ph type="title"/>
          </p:nvPr>
        </p:nvSpPr>
        <p:spPr>
          <a:xfrm>
            <a:off x="954157" y="680088"/>
            <a:ext cx="7528242" cy="572700"/>
          </a:xfrm>
        </p:spPr>
        <p:txBody>
          <a:bodyPr/>
          <a:lstStyle/>
          <a:p>
            <a:pPr algn="r"/>
            <a:r>
              <a:rPr lang="ar-SA" sz="3200" b="1" dirty="0">
                <a:latin typeface="Dubai" panose="020B0503030403030204" pitchFamily="34" charset="-78"/>
                <a:cs typeface="Dubai" panose="020B0503030403030204" pitchFamily="34" charset="-78"/>
              </a:rPr>
              <a:t>نوعية البيانات المراد استخدامها</a:t>
            </a:r>
            <a:endParaRPr lang="en-GB" sz="3200" b="1" dirty="0">
              <a:latin typeface="Dubai" panose="020B0503030403030204" pitchFamily="34" charset="-78"/>
              <a:cs typeface="Dubai" panose="020B0503030403030204" pitchFamily="34" charset="-78"/>
            </a:endParaRPr>
          </a:p>
        </p:txBody>
      </p:sp>
      <p:sp>
        <p:nvSpPr>
          <p:cNvPr id="8" name="TextBox 7">
            <a:extLst>
              <a:ext uri="{FF2B5EF4-FFF2-40B4-BE49-F238E27FC236}">
                <a16:creationId xmlns:a16="http://schemas.microsoft.com/office/drawing/2014/main" id="{0BFCA742-916E-37DC-093D-93680C05719A}"/>
              </a:ext>
            </a:extLst>
          </p:cNvPr>
          <p:cNvSpPr txBox="1"/>
          <p:nvPr/>
        </p:nvSpPr>
        <p:spPr>
          <a:xfrm>
            <a:off x="659958" y="1462206"/>
            <a:ext cx="7868160" cy="1614545"/>
          </a:xfrm>
          <a:prstGeom prst="rect">
            <a:avLst/>
          </a:prstGeom>
          <a:noFill/>
        </p:spPr>
        <p:txBody>
          <a:bodyPr wrap="square">
            <a:spAutoFit/>
          </a:bodyPr>
          <a:lstStyle/>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سيتم التعاون مع كتّاب قصص لكتابة قصص قصيرة ومحتوى ذو جودة عالية يكون فيها الطفل بطل القصة على غرار النموذج المرفق.</a:t>
            </a:r>
          </a:p>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ستكون رواية القصة بصوتين: صوت لشخص راشد (أب أو أم)) وصوت طفل أو طفلة.</a:t>
            </a:r>
          </a:p>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endParaRPr kumimoji="0" lang="ar-SA"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endParaRPr>
          </a:p>
        </p:txBody>
      </p:sp>
    </p:spTree>
    <p:extLst>
      <p:ext uri="{BB962C8B-B14F-4D97-AF65-F5344CB8AC3E}">
        <p14:creationId xmlns:p14="http://schemas.microsoft.com/office/powerpoint/2010/main" val="2578520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614;p32">
            <a:extLst>
              <a:ext uri="{FF2B5EF4-FFF2-40B4-BE49-F238E27FC236}">
                <a16:creationId xmlns:a16="http://schemas.microsoft.com/office/drawing/2014/main" id="{A8BE8E2A-E560-5A8B-33D3-57AF49B04AD8}"/>
              </a:ext>
            </a:extLst>
          </p:cNvPr>
          <p:cNvSpPr/>
          <p:nvPr/>
        </p:nvSpPr>
        <p:spPr>
          <a:xfrm flipH="1">
            <a:off x="8482399" y="778188"/>
            <a:ext cx="45719" cy="376500"/>
          </a:xfrm>
          <a:prstGeom prst="roundRect">
            <a:avLst>
              <a:gd name="adj" fmla="val 0"/>
            </a:avLst>
          </a:prstGeom>
          <a:solidFill>
            <a:srgbClr val="614CA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 name="Title 1">
            <a:extLst>
              <a:ext uri="{FF2B5EF4-FFF2-40B4-BE49-F238E27FC236}">
                <a16:creationId xmlns:a16="http://schemas.microsoft.com/office/drawing/2014/main" id="{19F21190-DBC8-803C-D4BB-EF4790EF9F7C}"/>
              </a:ext>
            </a:extLst>
          </p:cNvPr>
          <p:cNvSpPr>
            <a:spLocks noGrp="1"/>
          </p:cNvSpPr>
          <p:nvPr>
            <p:ph type="title"/>
          </p:nvPr>
        </p:nvSpPr>
        <p:spPr>
          <a:xfrm>
            <a:off x="954157" y="680088"/>
            <a:ext cx="7528242" cy="572700"/>
          </a:xfrm>
        </p:spPr>
        <p:txBody>
          <a:bodyPr/>
          <a:lstStyle/>
          <a:p>
            <a:pPr algn="r"/>
            <a:r>
              <a:rPr lang="ar-SA" sz="3200" b="1" dirty="0">
                <a:latin typeface="Dubai" panose="020B0503030403030204" pitchFamily="34" charset="-78"/>
                <a:cs typeface="Dubai" panose="020B0503030403030204" pitchFamily="34" charset="-78"/>
              </a:rPr>
              <a:t>صور توضيحية للمشروع</a:t>
            </a:r>
            <a:endParaRPr lang="en-GB" sz="3200" b="1" dirty="0">
              <a:latin typeface="Dubai" panose="020B0503030403030204" pitchFamily="34" charset="-78"/>
              <a:cs typeface="Dubai" panose="020B0503030403030204" pitchFamily="34" charset="-78"/>
            </a:endParaRPr>
          </a:p>
        </p:txBody>
      </p:sp>
      <p:sp>
        <p:nvSpPr>
          <p:cNvPr id="9" name="TextBox 8">
            <a:extLst>
              <a:ext uri="{FF2B5EF4-FFF2-40B4-BE49-F238E27FC236}">
                <a16:creationId xmlns:a16="http://schemas.microsoft.com/office/drawing/2014/main" id="{9E57EDAA-C521-595E-C458-6E1533787D43}"/>
              </a:ext>
            </a:extLst>
          </p:cNvPr>
          <p:cNvSpPr txBox="1"/>
          <p:nvPr/>
        </p:nvSpPr>
        <p:spPr>
          <a:xfrm>
            <a:off x="252762" y="860256"/>
            <a:ext cx="3395800" cy="3810017"/>
          </a:xfrm>
          <a:prstGeom prst="rect">
            <a:avLst/>
          </a:prstGeom>
          <a:noFill/>
        </p:spPr>
        <p:txBody>
          <a:bodyPr wrap="square">
            <a:spAutoFit/>
          </a:bodyPr>
          <a:lstStyle/>
          <a:p>
            <a:pPr marR="0" lvl="0" algn="r" defTabSz="914400" rtl="1" eaLnBrk="1" fontAlgn="auto" latinLnBrk="0" hangingPunct="1">
              <a:lnSpc>
                <a:spcPct val="150000"/>
              </a:lnSpc>
              <a:spcBef>
                <a:spcPts val="1000"/>
              </a:spcBef>
              <a:spcAft>
                <a:spcPts val="0"/>
              </a:spcAft>
              <a:buClrTx/>
              <a:buSzTx/>
              <a:tabLst/>
              <a:defRPr/>
            </a:pPr>
            <a:r>
              <a:rPr kumimoji="0" lang="ar-SA"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قصة </a:t>
            </a:r>
            <a:r>
              <a:rPr lang="ar-SA" kern="1200" dirty="0">
                <a:solidFill>
                  <a:prstClr val="black"/>
                </a:solidFill>
                <a:latin typeface="Dubai" panose="020B0503030403030204" pitchFamily="34" charset="-78"/>
                <a:ea typeface="+mn-ea"/>
                <a:cs typeface="Dubai" panose="020B0503030403030204" pitchFamily="34" charset="-78"/>
              </a:rPr>
              <a:t>مصممة باسم الطفلة تبحث فيها عن حروف اسمها حتى تكمل جمع الحروف في النهاية.</a:t>
            </a:r>
          </a:p>
          <a:p>
            <a:pPr marR="0" lvl="0" algn="r" defTabSz="914400" rtl="1" eaLnBrk="1" fontAlgn="auto" latinLnBrk="0" hangingPunct="1">
              <a:lnSpc>
                <a:spcPct val="150000"/>
              </a:lnSpc>
              <a:spcBef>
                <a:spcPts val="1000"/>
              </a:spcBef>
              <a:spcAft>
                <a:spcPts val="0"/>
              </a:spcAft>
              <a:buClrTx/>
              <a:buSzTx/>
              <a:tabLst/>
              <a:defRPr/>
            </a:pPr>
            <a:endParaRPr kumimoji="0" lang="ar-SA"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endParaRPr>
          </a:p>
          <a:p>
            <a:pPr marR="0" lvl="0" algn="r" defTabSz="914400" rtl="1" eaLnBrk="1" fontAlgn="auto" latinLnBrk="0" hangingPunct="1">
              <a:lnSpc>
                <a:spcPct val="150000"/>
              </a:lnSpc>
              <a:spcBef>
                <a:spcPts val="1000"/>
              </a:spcBef>
              <a:spcAft>
                <a:spcPts val="0"/>
              </a:spcAft>
              <a:buClrTx/>
              <a:buSzTx/>
              <a:tabLst/>
              <a:defRPr/>
            </a:pPr>
            <a:r>
              <a:rPr kumimoji="0" lang="ar-SA"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مقطع بصوت الطفلة (ماجدة العطاوي) يوضّح خاصية تسجيل صوت الطفل أثناء قراءة قصة مخصصة باسمه.</a:t>
            </a:r>
          </a:p>
          <a:p>
            <a:pPr marR="0" lvl="0" algn="r" defTabSz="914400" rtl="1" eaLnBrk="1" fontAlgn="auto" latinLnBrk="0" hangingPunct="1">
              <a:lnSpc>
                <a:spcPct val="150000"/>
              </a:lnSpc>
              <a:spcBef>
                <a:spcPts val="1000"/>
              </a:spcBef>
              <a:spcAft>
                <a:spcPts val="0"/>
              </a:spcAft>
              <a:buClrTx/>
              <a:buSzTx/>
              <a:tabLst/>
              <a:defRPr/>
            </a:pPr>
            <a:endParaRPr lang="ar-SA" kern="1200" dirty="0">
              <a:solidFill>
                <a:prstClr val="black"/>
              </a:solidFill>
              <a:latin typeface="Dubai" panose="020B0503030403030204" pitchFamily="34" charset="-78"/>
              <a:ea typeface="+mn-ea"/>
              <a:cs typeface="Dubai" panose="020B0503030403030204" pitchFamily="34" charset="-78"/>
            </a:endParaRPr>
          </a:p>
          <a:p>
            <a:pPr marR="0" lvl="0" algn="r" defTabSz="914400" rtl="1" eaLnBrk="1" fontAlgn="auto" latinLnBrk="0" hangingPunct="1">
              <a:lnSpc>
                <a:spcPct val="150000"/>
              </a:lnSpc>
              <a:spcBef>
                <a:spcPts val="1000"/>
              </a:spcBef>
              <a:spcAft>
                <a:spcPts val="0"/>
              </a:spcAft>
              <a:buClrTx/>
              <a:buSzTx/>
              <a:tabLst/>
              <a:defRPr/>
            </a:pPr>
            <a:r>
              <a:rPr lang="ar-SA" kern="1200" dirty="0">
                <a:solidFill>
                  <a:prstClr val="black"/>
                </a:solidFill>
                <a:latin typeface="Dubai" panose="020B0503030403030204" pitchFamily="34" charset="-78"/>
                <a:ea typeface="+mn-ea"/>
                <a:cs typeface="Dubai" panose="020B0503030403030204" pitchFamily="34" charset="-78"/>
              </a:rPr>
              <a:t>تمّت إضافة صوت الغابة، والقرد، وتأثير قلب الصفحة الصوتي لجذب انتباه الطفل وبمستوى صوت مناسب وغير مشتت.</a:t>
            </a:r>
            <a:endParaRPr kumimoji="0" lang="ar-SA"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endParaRPr>
          </a:p>
        </p:txBody>
      </p:sp>
      <p:pic>
        <p:nvPicPr>
          <p:cNvPr id="3" name="Compressed">
            <a:hlinkClick r:id="" action="ppaction://media"/>
            <a:extLst>
              <a:ext uri="{FF2B5EF4-FFF2-40B4-BE49-F238E27FC236}">
                <a16:creationId xmlns:a16="http://schemas.microsoft.com/office/drawing/2014/main" id="{0230F8DF-FA52-1F8D-E07B-BC08395F090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165319" y="1531056"/>
            <a:ext cx="4317080" cy="2932356"/>
          </a:xfrm>
          <a:prstGeom prst="rect">
            <a:avLst/>
          </a:prstGeom>
        </p:spPr>
      </p:pic>
    </p:spTree>
    <p:extLst>
      <p:ext uri="{BB962C8B-B14F-4D97-AF65-F5344CB8AC3E}">
        <p14:creationId xmlns:p14="http://schemas.microsoft.com/office/powerpoint/2010/main" val="2165986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4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614;p32">
            <a:extLst>
              <a:ext uri="{FF2B5EF4-FFF2-40B4-BE49-F238E27FC236}">
                <a16:creationId xmlns:a16="http://schemas.microsoft.com/office/drawing/2014/main" id="{A8BE8E2A-E560-5A8B-33D3-57AF49B04AD8}"/>
              </a:ext>
            </a:extLst>
          </p:cNvPr>
          <p:cNvSpPr/>
          <p:nvPr/>
        </p:nvSpPr>
        <p:spPr>
          <a:xfrm flipH="1">
            <a:off x="8482399" y="778188"/>
            <a:ext cx="45719" cy="376500"/>
          </a:xfrm>
          <a:prstGeom prst="roundRect">
            <a:avLst>
              <a:gd name="adj" fmla="val 0"/>
            </a:avLst>
          </a:prstGeom>
          <a:solidFill>
            <a:srgbClr val="614CA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 name="Title 1">
            <a:extLst>
              <a:ext uri="{FF2B5EF4-FFF2-40B4-BE49-F238E27FC236}">
                <a16:creationId xmlns:a16="http://schemas.microsoft.com/office/drawing/2014/main" id="{19F21190-DBC8-803C-D4BB-EF4790EF9F7C}"/>
              </a:ext>
            </a:extLst>
          </p:cNvPr>
          <p:cNvSpPr>
            <a:spLocks noGrp="1"/>
          </p:cNvSpPr>
          <p:nvPr>
            <p:ph type="title"/>
          </p:nvPr>
        </p:nvSpPr>
        <p:spPr>
          <a:xfrm>
            <a:off x="954157" y="680088"/>
            <a:ext cx="7528242" cy="572700"/>
          </a:xfrm>
        </p:spPr>
        <p:txBody>
          <a:bodyPr/>
          <a:lstStyle/>
          <a:p>
            <a:pPr algn="r"/>
            <a:r>
              <a:rPr lang="ar-SA" sz="3200" b="1" dirty="0">
                <a:latin typeface="Dubai" panose="020B0503030403030204" pitchFamily="34" charset="-78"/>
                <a:cs typeface="Dubai" panose="020B0503030403030204" pitchFamily="34" charset="-78"/>
              </a:rPr>
              <a:t>صور توضيحية للمشروع</a:t>
            </a:r>
            <a:endParaRPr lang="en-GB" sz="3200" b="1" dirty="0">
              <a:latin typeface="Dubai" panose="020B0503030403030204" pitchFamily="34" charset="-78"/>
              <a:cs typeface="Dubai" panose="020B0503030403030204" pitchFamily="34" charset="-78"/>
            </a:endParaRPr>
          </a:p>
        </p:txBody>
      </p:sp>
      <p:pic>
        <p:nvPicPr>
          <p:cNvPr id="8" name="Picture 7" descr="A picture containing text, old&#10;&#10;Description automatically generated">
            <a:extLst>
              <a:ext uri="{FF2B5EF4-FFF2-40B4-BE49-F238E27FC236}">
                <a16:creationId xmlns:a16="http://schemas.microsoft.com/office/drawing/2014/main" id="{D1E01292-9FC5-088E-9F46-F54153748F39}"/>
              </a:ext>
            </a:extLst>
          </p:cNvPr>
          <p:cNvPicPr>
            <a:picLocks noChangeAspect="1"/>
          </p:cNvPicPr>
          <p:nvPr/>
        </p:nvPicPr>
        <p:blipFill>
          <a:blip r:embed="rId2"/>
          <a:stretch>
            <a:fillRect/>
          </a:stretch>
        </p:blipFill>
        <p:spPr>
          <a:xfrm>
            <a:off x="1206888" y="1767319"/>
            <a:ext cx="3077245" cy="2135777"/>
          </a:xfrm>
          <a:prstGeom prst="rect">
            <a:avLst/>
          </a:prstGeom>
        </p:spPr>
      </p:pic>
      <p:sp>
        <p:nvSpPr>
          <p:cNvPr id="10" name="TextBox 9">
            <a:extLst>
              <a:ext uri="{FF2B5EF4-FFF2-40B4-BE49-F238E27FC236}">
                <a16:creationId xmlns:a16="http://schemas.microsoft.com/office/drawing/2014/main" id="{FF9EDF7F-770F-3934-42E6-2FEBC9CAC240}"/>
              </a:ext>
            </a:extLst>
          </p:cNvPr>
          <p:cNvSpPr txBox="1"/>
          <p:nvPr/>
        </p:nvSpPr>
        <p:spPr>
          <a:xfrm>
            <a:off x="1427410" y="3986740"/>
            <a:ext cx="2636199" cy="430887"/>
          </a:xfrm>
          <a:prstGeom prst="rect">
            <a:avLst/>
          </a:prstGeom>
          <a:noFill/>
        </p:spPr>
        <p:txBody>
          <a:bodyPr wrap="square">
            <a:spAutoFit/>
          </a:bodyPr>
          <a:lstStyle/>
          <a:p>
            <a:pPr marR="0" lvl="0" algn="ctr" defTabSz="914400" rtl="1" eaLnBrk="1" fontAlgn="auto" latinLnBrk="0" hangingPunct="1">
              <a:lnSpc>
                <a:spcPct val="150000"/>
              </a:lnSpc>
              <a:spcBef>
                <a:spcPts val="1000"/>
              </a:spcBef>
              <a:spcAft>
                <a:spcPts val="0"/>
              </a:spcAft>
              <a:buClrTx/>
              <a:buSzTx/>
              <a:tabLst/>
              <a:defRPr/>
            </a:pPr>
            <a:r>
              <a:rPr lang="ar-SA" sz="1600" kern="1200" dirty="0">
                <a:solidFill>
                  <a:prstClr val="black"/>
                </a:solidFill>
                <a:latin typeface="Dubai" panose="020B0503030403030204" pitchFamily="34" charset="-78"/>
                <a:ea typeface="+mn-ea"/>
                <a:cs typeface="Dubai" panose="020B0503030403030204" pitchFamily="34" charset="-78"/>
              </a:rPr>
              <a:t>واجهة تسجيل الصوت</a:t>
            </a:r>
            <a:endParaRPr kumimoji="0" lang="ar-SA" sz="16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endParaRPr>
          </a:p>
        </p:txBody>
      </p:sp>
      <p:sp>
        <p:nvSpPr>
          <p:cNvPr id="9" name="TextBox 8">
            <a:extLst>
              <a:ext uri="{FF2B5EF4-FFF2-40B4-BE49-F238E27FC236}">
                <a16:creationId xmlns:a16="http://schemas.microsoft.com/office/drawing/2014/main" id="{EC0847C2-4684-641E-3F10-602456D18E59}"/>
              </a:ext>
            </a:extLst>
          </p:cNvPr>
          <p:cNvSpPr txBox="1"/>
          <p:nvPr/>
        </p:nvSpPr>
        <p:spPr>
          <a:xfrm>
            <a:off x="5325169" y="3986739"/>
            <a:ext cx="2636199" cy="430887"/>
          </a:xfrm>
          <a:prstGeom prst="rect">
            <a:avLst/>
          </a:prstGeom>
          <a:noFill/>
        </p:spPr>
        <p:txBody>
          <a:bodyPr wrap="square">
            <a:spAutoFit/>
          </a:bodyPr>
          <a:lstStyle/>
          <a:p>
            <a:pPr marR="0" lvl="0" algn="ctr" defTabSz="914400" rtl="1" eaLnBrk="1" fontAlgn="auto" latinLnBrk="0" hangingPunct="1">
              <a:lnSpc>
                <a:spcPct val="150000"/>
              </a:lnSpc>
              <a:spcBef>
                <a:spcPts val="1000"/>
              </a:spcBef>
              <a:spcAft>
                <a:spcPts val="0"/>
              </a:spcAft>
              <a:buClrTx/>
              <a:buSzTx/>
              <a:tabLst/>
              <a:defRPr/>
            </a:pPr>
            <a:r>
              <a:rPr kumimoji="0" lang="ar-SA" sz="16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واجهة عرض معنى الكلمة</a:t>
            </a:r>
          </a:p>
        </p:txBody>
      </p:sp>
      <p:pic>
        <p:nvPicPr>
          <p:cNvPr id="12" name="Picture 11">
            <a:extLst>
              <a:ext uri="{FF2B5EF4-FFF2-40B4-BE49-F238E27FC236}">
                <a16:creationId xmlns:a16="http://schemas.microsoft.com/office/drawing/2014/main" id="{E90BBCFB-E0D7-7E20-8ED6-D1CB57D5839D}"/>
              </a:ext>
            </a:extLst>
          </p:cNvPr>
          <p:cNvPicPr>
            <a:picLocks noChangeAspect="1"/>
          </p:cNvPicPr>
          <p:nvPr/>
        </p:nvPicPr>
        <p:blipFill>
          <a:blip r:embed="rId3"/>
          <a:stretch>
            <a:fillRect/>
          </a:stretch>
        </p:blipFill>
        <p:spPr>
          <a:xfrm>
            <a:off x="5119917" y="1767319"/>
            <a:ext cx="3077245" cy="2131712"/>
          </a:xfrm>
          <a:prstGeom prst="rect">
            <a:avLst/>
          </a:prstGeom>
        </p:spPr>
      </p:pic>
    </p:spTree>
    <p:extLst>
      <p:ext uri="{BB962C8B-B14F-4D97-AF65-F5344CB8AC3E}">
        <p14:creationId xmlns:p14="http://schemas.microsoft.com/office/powerpoint/2010/main" val="41890628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39A01F-DF14-5533-C157-86E89A15AF6A}"/>
              </a:ext>
            </a:extLst>
          </p:cNvPr>
          <p:cNvSpPr txBox="1"/>
          <p:nvPr/>
        </p:nvSpPr>
        <p:spPr>
          <a:xfrm>
            <a:off x="1204333" y="1896453"/>
            <a:ext cx="7188818" cy="2123658"/>
          </a:xfrm>
          <a:prstGeom prst="rect">
            <a:avLst/>
          </a:prstGeom>
          <a:noFill/>
        </p:spPr>
        <p:txBody>
          <a:bodyPr wrap="square">
            <a:spAutoFit/>
          </a:bodyPr>
          <a:lstStyle/>
          <a:p>
            <a:pPr marL="0" indent="0" algn="r" rtl="1">
              <a:lnSpc>
                <a:spcPct val="200000"/>
              </a:lnSpc>
              <a:buNone/>
            </a:pPr>
            <a:r>
              <a:rPr lang="ar-SA" sz="2000" b="1" dirty="0">
                <a:latin typeface="Dubai" panose="020B0503030403030204" pitchFamily="34" charset="-78"/>
                <a:cs typeface="Dubai" panose="020B0503030403030204" pitchFamily="34" charset="-78"/>
              </a:rPr>
              <a:t>للتواصل:</a:t>
            </a:r>
          </a:p>
          <a:p>
            <a:pPr algn="r" rtl="1">
              <a:lnSpc>
                <a:spcPct val="200000"/>
              </a:lnSpc>
            </a:pPr>
            <a:r>
              <a:rPr lang="ar-SA" sz="1600" dirty="0">
                <a:latin typeface="Dubai" panose="020B0503030403030204" pitchFamily="34" charset="-78"/>
                <a:cs typeface="Dubai" panose="020B0503030403030204" pitchFamily="34" charset="-78"/>
              </a:rPr>
              <a:t>د. هيفاء الروقي </a:t>
            </a:r>
          </a:p>
          <a:p>
            <a:pPr algn="r" rtl="1">
              <a:lnSpc>
                <a:spcPct val="200000"/>
              </a:lnSpc>
            </a:pPr>
            <a:r>
              <a:rPr lang="ar-SA" sz="1600" dirty="0">
                <a:latin typeface="Dubai" panose="020B0503030403030204" pitchFamily="34" charset="-78"/>
                <a:cs typeface="Dubai" panose="020B0503030403030204" pitchFamily="34" charset="-78"/>
              </a:rPr>
              <a:t>جوال: 0555692995 </a:t>
            </a:r>
          </a:p>
          <a:p>
            <a:pPr algn="r" rtl="1">
              <a:lnSpc>
                <a:spcPct val="200000"/>
              </a:lnSpc>
            </a:pPr>
            <a:r>
              <a:rPr lang="ar-SA" sz="1600" dirty="0">
                <a:latin typeface="Dubai" panose="020B0503030403030204" pitchFamily="34" charset="-78"/>
                <a:cs typeface="Dubai" panose="020B0503030403030204" pitchFamily="34" charset="-78"/>
              </a:rPr>
              <a:t>بريد إلكتروني:  </a:t>
            </a:r>
            <a:r>
              <a:rPr lang="en-US" sz="1600" dirty="0">
                <a:latin typeface="Dubai" panose="020B0503030403030204" pitchFamily="34" charset="-78"/>
                <a:cs typeface="Dubai" panose="020B0503030403030204" pitchFamily="34" charset="-78"/>
              </a:rPr>
              <a:t>halroqi@kau.edu.sa</a:t>
            </a:r>
            <a:endParaRPr lang="ar-SA" sz="1600" dirty="0">
              <a:latin typeface="Dubai" panose="020B0503030403030204" pitchFamily="34" charset="-78"/>
              <a:cs typeface="Dubai" panose="020B0503030403030204" pitchFamily="34" charset="-78"/>
            </a:endParaRPr>
          </a:p>
        </p:txBody>
      </p:sp>
      <p:sp>
        <p:nvSpPr>
          <p:cNvPr id="5" name="Google Shape;1283;p29">
            <a:extLst>
              <a:ext uri="{FF2B5EF4-FFF2-40B4-BE49-F238E27FC236}">
                <a16:creationId xmlns:a16="http://schemas.microsoft.com/office/drawing/2014/main" id="{C3009961-7141-8060-DA27-D8FE8AD0244B}"/>
              </a:ext>
            </a:extLst>
          </p:cNvPr>
          <p:cNvSpPr/>
          <p:nvPr/>
        </p:nvSpPr>
        <p:spPr>
          <a:xfrm>
            <a:off x="3681450" y="1239076"/>
            <a:ext cx="1781100" cy="376500"/>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ar-SA" sz="1600" b="1" dirty="0">
                <a:solidFill>
                  <a:schemeClr val="lt1"/>
                </a:solidFill>
                <a:latin typeface="Dubai" panose="020B0503030403030204" pitchFamily="34" charset="-78"/>
                <a:ea typeface="Fira Sans Extra Condensed SemiBold"/>
                <a:cs typeface="Dubai" panose="020B0503030403030204" pitchFamily="34" charset="-78"/>
                <a:sym typeface="Fira Sans Extra Condensed SemiBold"/>
              </a:rPr>
              <a:t>شكراً لكم</a:t>
            </a:r>
            <a:endParaRPr sz="1600" b="1" dirty="0">
              <a:solidFill>
                <a:schemeClr val="lt1"/>
              </a:solidFill>
              <a:latin typeface="Dubai" panose="020B0503030403030204" pitchFamily="34" charset="-78"/>
              <a:ea typeface="Fira Sans Extra Condensed SemiBold"/>
              <a:cs typeface="Dubai" panose="020B0503030403030204" pitchFamily="34" charset="-78"/>
              <a:sym typeface="Fira Sans Extra Condensed SemiBold"/>
            </a:endParaRPr>
          </a:p>
        </p:txBody>
      </p:sp>
    </p:spTree>
    <p:extLst>
      <p:ext uri="{BB962C8B-B14F-4D97-AF65-F5344CB8AC3E}">
        <p14:creationId xmlns:p14="http://schemas.microsoft.com/office/powerpoint/2010/main" val="992990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283;p29">
            <a:extLst>
              <a:ext uri="{FF2B5EF4-FFF2-40B4-BE49-F238E27FC236}">
                <a16:creationId xmlns:a16="http://schemas.microsoft.com/office/drawing/2014/main" id="{C69FEF0B-989E-C656-B318-94493E72D5B1}"/>
              </a:ext>
            </a:extLst>
          </p:cNvPr>
          <p:cNvSpPr/>
          <p:nvPr/>
        </p:nvSpPr>
        <p:spPr>
          <a:xfrm>
            <a:off x="6939280" y="1580773"/>
            <a:ext cx="1626322" cy="171827"/>
          </a:xfrm>
          <a:prstGeom prst="roundRect">
            <a:avLst>
              <a:gd name="adj" fmla="val 0"/>
            </a:avLst>
          </a:pr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b="1" dirty="0">
              <a:solidFill>
                <a:schemeClr val="lt1"/>
              </a:solidFill>
              <a:latin typeface="Dubai" panose="020B0503030403030204" pitchFamily="34" charset="-78"/>
              <a:ea typeface="Fira Sans Extra Condensed SemiBold"/>
              <a:cs typeface="Dubai" panose="020B0503030403030204" pitchFamily="34" charset="-78"/>
              <a:sym typeface="Fira Sans Extra Condensed SemiBold"/>
            </a:endParaRPr>
          </a:p>
        </p:txBody>
      </p:sp>
      <p:sp>
        <p:nvSpPr>
          <p:cNvPr id="4" name="Google Shape;1614;p32">
            <a:extLst>
              <a:ext uri="{FF2B5EF4-FFF2-40B4-BE49-F238E27FC236}">
                <a16:creationId xmlns:a16="http://schemas.microsoft.com/office/drawing/2014/main" id="{ECBBE71E-2FA2-729D-C4AE-4C63A7F18BEC}"/>
              </a:ext>
            </a:extLst>
          </p:cNvPr>
          <p:cNvSpPr/>
          <p:nvPr/>
        </p:nvSpPr>
        <p:spPr>
          <a:xfrm flipH="1">
            <a:off x="8482399" y="778188"/>
            <a:ext cx="45719" cy="376500"/>
          </a:xfrm>
          <a:prstGeom prst="roundRect">
            <a:avLst>
              <a:gd name="adj" fmla="val 0"/>
            </a:avLst>
          </a:prstGeom>
          <a:solidFill>
            <a:schemeClr val="tx2">
              <a:lumMod val="40000"/>
              <a:lumOff val="6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 name="Title 1">
            <a:extLst>
              <a:ext uri="{FF2B5EF4-FFF2-40B4-BE49-F238E27FC236}">
                <a16:creationId xmlns:a16="http://schemas.microsoft.com/office/drawing/2014/main" id="{26E5E7ED-301A-D928-671B-A30348400C05}"/>
              </a:ext>
            </a:extLst>
          </p:cNvPr>
          <p:cNvSpPr>
            <a:spLocks noGrp="1"/>
          </p:cNvSpPr>
          <p:nvPr>
            <p:ph type="title"/>
          </p:nvPr>
        </p:nvSpPr>
        <p:spPr>
          <a:xfrm>
            <a:off x="5797971" y="680088"/>
            <a:ext cx="2684428" cy="572700"/>
          </a:xfrm>
        </p:spPr>
        <p:txBody>
          <a:bodyPr/>
          <a:lstStyle/>
          <a:p>
            <a:pPr algn="r"/>
            <a:r>
              <a:rPr lang="ar-SA" sz="3200" b="1" dirty="0">
                <a:latin typeface="Dubai" panose="020B0503030403030204" pitchFamily="34" charset="-78"/>
                <a:cs typeface="Dubai" panose="020B0503030403030204" pitchFamily="34" charset="-78"/>
              </a:rPr>
              <a:t>فريق العمل</a:t>
            </a:r>
            <a:endParaRPr lang="en-GB" sz="3200" b="1" dirty="0">
              <a:latin typeface="Dubai" panose="020B0503030403030204" pitchFamily="34" charset="-78"/>
              <a:cs typeface="Dubai" panose="020B0503030403030204" pitchFamily="34" charset="-78"/>
            </a:endParaRPr>
          </a:p>
        </p:txBody>
      </p:sp>
      <p:sp>
        <p:nvSpPr>
          <p:cNvPr id="7" name="Google Shape;1283;p29">
            <a:extLst>
              <a:ext uri="{FF2B5EF4-FFF2-40B4-BE49-F238E27FC236}">
                <a16:creationId xmlns:a16="http://schemas.microsoft.com/office/drawing/2014/main" id="{DAC2EA19-C475-FBDB-5056-E4E60D32039E}"/>
              </a:ext>
            </a:extLst>
          </p:cNvPr>
          <p:cNvSpPr/>
          <p:nvPr/>
        </p:nvSpPr>
        <p:spPr>
          <a:xfrm>
            <a:off x="6939280" y="2863473"/>
            <a:ext cx="1626322" cy="171827"/>
          </a:xfrm>
          <a:prstGeom prst="roundRect">
            <a:avLst>
              <a:gd name="adj" fmla="val 0"/>
            </a:avLst>
          </a:pr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b="1" dirty="0">
              <a:solidFill>
                <a:schemeClr val="lt1"/>
              </a:solidFill>
              <a:latin typeface="Dubai" panose="020B0503030403030204" pitchFamily="34" charset="-78"/>
              <a:ea typeface="Fira Sans Extra Condensed SemiBold"/>
              <a:cs typeface="Dubai" panose="020B0503030403030204" pitchFamily="34" charset="-78"/>
              <a:sym typeface="Fira Sans Extra Condensed SemiBold"/>
            </a:endParaRPr>
          </a:p>
        </p:txBody>
      </p:sp>
      <p:sp>
        <p:nvSpPr>
          <p:cNvPr id="8" name="Google Shape;1283;p29">
            <a:extLst>
              <a:ext uri="{FF2B5EF4-FFF2-40B4-BE49-F238E27FC236}">
                <a16:creationId xmlns:a16="http://schemas.microsoft.com/office/drawing/2014/main" id="{388A75B5-5A31-B441-9331-43047944199A}"/>
              </a:ext>
            </a:extLst>
          </p:cNvPr>
          <p:cNvSpPr/>
          <p:nvPr/>
        </p:nvSpPr>
        <p:spPr>
          <a:xfrm>
            <a:off x="6939280" y="3868574"/>
            <a:ext cx="1626322" cy="171827"/>
          </a:xfrm>
          <a:prstGeom prst="roundRect">
            <a:avLst>
              <a:gd name="adj" fmla="val 0"/>
            </a:avLst>
          </a:pr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600" b="1" dirty="0">
              <a:solidFill>
                <a:schemeClr val="lt1"/>
              </a:solidFill>
              <a:latin typeface="Dubai" panose="020B0503030403030204" pitchFamily="34" charset="-78"/>
              <a:ea typeface="Fira Sans Extra Condensed SemiBold"/>
              <a:cs typeface="Dubai" panose="020B0503030403030204" pitchFamily="34" charset="-78"/>
              <a:sym typeface="Fira Sans Extra Condensed SemiBold"/>
            </a:endParaRPr>
          </a:p>
        </p:txBody>
      </p:sp>
      <p:sp>
        <p:nvSpPr>
          <p:cNvPr id="3" name="Content Placeholder 2">
            <a:extLst>
              <a:ext uri="{FF2B5EF4-FFF2-40B4-BE49-F238E27FC236}">
                <a16:creationId xmlns:a16="http://schemas.microsoft.com/office/drawing/2014/main" id="{0B7D325D-6185-26E7-A224-5FC233441663}"/>
              </a:ext>
            </a:extLst>
          </p:cNvPr>
          <p:cNvSpPr>
            <a:spLocks noGrp="1"/>
          </p:cNvSpPr>
          <p:nvPr>
            <p:ph idx="1"/>
          </p:nvPr>
        </p:nvSpPr>
        <p:spPr>
          <a:xfrm>
            <a:off x="1456266" y="1457275"/>
            <a:ext cx="7147433" cy="3416400"/>
          </a:xfrm>
        </p:spPr>
        <p:txBody>
          <a:bodyPr>
            <a:normAutofit fontScale="85000" lnSpcReduction="20000"/>
          </a:bodyPr>
          <a:lstStyle/>
          <a:p>
            <a:pPr marL="0" indent="0" algn="r" rtl="1">
              <a:lnSpc>
                <a:spcPct val="121000"/>
              </a:lnSpc>
              <a:buNone/>
            </a:pPr>
            <a:r>
              <a:rPr lang="ar-SA" sz="1600" b="1" dirty="0">
                <a:latin typeface="Dubai" panose="020B0503030403030204" pitchFamily="34" charset="-78"/>
                <a:cs typeface="Dubai" panose="020B0503030403030204" pitchFamily="34" charset="-78"/>
              </a:rPr>
              <a:t>د. هيفاء سعود الروقي </a:t>
            </a:r>
          </a:p>
          <a:p>
            <a:pPr marL="0" indent="0" algn="r" rtl="1">
              <a:lnSpc>
                <a:spcPct val="160000"/>
              </a:lnSpc>
              <a:buNone/>
            </a:pPr>
            <a:r>
              <a:rPr lang="ar-SA" sz="1500" dirty="0">
                <a:latin typeface="Dubai" panose="020B0503030403030204" pitchFamily="34" charset="-78"/>
                <a:cs typeface="Dubai" panose="020B0503030403030204" pitchFamily="34" charset="-78"/>
              </a:rPr>
              <a:t>عضو هيئة التدريس بجامعة الملك عبدالعزيز</a:t>
            </a:r>
          </a:p>
          <a:p>
            <a:pPr marL="0" indent="0" algn="r" rtl="1">
              <a:lnSpc>
                <a:spcPct val="160000"/>
              </a:lnSpc>
              <a:buNone/>
            </a:pPr>
            <a:r>
              <a:rPr lang="ar-SA" sz="1500" dirty="0">
                <a:latin typeface="Dubai" panose="020B0503030403030204" pitchFamily="34" charset="-78"/>
                <a:cs typeface="Dubai" panose="020B0503030403030204" pitchFamily="34" charset="-78"/>
              </a:rPr>
              <a:t>دكتوراة في أثر الأجهزة الرقمية على تطور اللغة عند الأطفال من جامعة مانشستر – بريطانيا</a:t>
            </a:r>
          </a:p>
          <a:p>
            <a:pPr marL="0" indent="0" algn="r" rtl="1">
              <a:lnSpc>
                <a:spcPct val="160000"/>
              </a:lnSpc>
              <a:buNone/>
            </a:pPr>
            <a:r>
              <a:rPr lang="ar-SA" sz="1500" dirty="0">
                <a:latin typeface="Dubai" panose="020B0503030403030204" pitchFamily="34" charset="-78"/>
                <a:cs typeface="Dubai" panose="020B0503030403030204" pitchFamily="34" charset="-78"/>
              </a:rPr>
              <a:t>ماجستير في اللغويات التطبيقية من جامعة نيو ساوث ويلز – أستراليا</a:t>
            </a:r>
          </a:p>
          <a:p>
            <a:pPr marL="0" indent="0" algn="r" rtl="1">
              <a:lnSpc>
                <a:spcPct val="121000"/>
              </a:lnSpc>
              <a:buNone/>
            </a:pPr>
            <a:endParaRPr lang="ar-SA" sz="1600" dirty="0">
              <a:latin typeface="Dubai" panose="020B0503030403030204" pitchFamily="34" charset="-78"/>
              <a:cs typeface="Dubai" panose="020B0503030403030204" pitchFamily="34" charset="-78"/>
            </a:endParaRPr>
          </a:p>
          <a:p>
            <a:pPr marL="0" indent="0" algn="r" rtl="1">
              <a:lnSpc>
                <a:spcPct val="121000"/>
              </a:lnSpc>
              <a:buNone/>
            </a:pPr>
            <a:r>
              <a:rPr lang="ar-SA" sz="1600" b="1" dirty="0">
                <a:latin typeface="Dubai" panose="020B0503030403030204" pitchFamily="34" charset="-78"/>
                <a:cs typeface="Dubai" panose="020B0503030403030204" pitchFamily="34" charset="-78"/>
              </a:rPr>
              <a:t>نوف سعود الروقي</a:t>
            </a:r>
          </a:p>
          <a:p>
            <a:pPr marL="0" indent="0" algn="r" rtl="1">
              <a:lnSpc>
                <a:spcPct val="160000"/>
              </a:lnSpc>
              <a:buNone/>
            </a:pPr>
            <a:r>
              <a:rPr lang="ar-SA" sz="1500" dirty="0">
                <a:latin typeface="Dubai" panose="020B0503030403030204" pitchFamily="34" charset="-78"/>
                <a:cs typeface="Dubai" panose="020B0503030403030204" pitchFamily="34" charset="-78"/>
              </a:rPr>
              <a:t>طالبة في مرحلة البكالوريوس – تخصص</a:t>
            </a:r>
            <a:r>
              <a:rPr lang="en-US" sz="1500" dirty="0">
                <a:latin typeface="Dubai" panose="020B0503030403030204" pitchFamily="34" charset="-78"/>
                <a:cs typeface="Dubai" panose="020B0503030403030204" pitchFamily="34" charset="-78"/>
              </a:rPr>
              <a:t> </a:t>
            </a:r>
            <a:r>
              <a:rPr lang="ar-SA" sz="1500" dirty="0">
                <a:latin typeface="Dubai" panose="020B0503030403030204" pitchFamily="34" charset="-78"/>
                <a:cs typeface="Dubai" panose="020B0503030403030204" pitchFamily="34" charset="-78"/>
              </a:rPr>
              <a:t>علوم حاسبات بجامعة الأميرة نورة</a:t>
            </a:r>
            <a:endParaRPr lang="en-US" sz="1500" dirty="0">
              <a:latin typeface="Dubai" panose="020B0503030403030204" pitchFamily="34" charset="-78"/>
              <a:cs typeface="Dubai" panose="020B0503030403030204" pitchFamily="34" charset="-78"/>
            </a:endParaRPr>
          </a:p>
          <a:p>
            <a:pPr marL="0" indent="0" algn="r" rtl="1">
              <a:lnSpc>
                <a:spcPct val="160000"/>
              </a:lnSpc>
              <a:buNone/>
            </a:pPr>
            <a:r>
              <a:rPr lang="ar-SA" sz="1500" dirty="0">
                <a:latin typeface="Dubai" panose="020B0503030403030204" pitchFamily="34" charset="-78"/>
                <a:cs typeface="Dubai" panose="020B0503030403030204" pitchFamily="34" charset="-78"/>
              </a:rPr>
              <a:t>مبرمجة بلغة جافا، </a:t>
            </a:r>
            <a:r>
              <a:rPr lang="en-US" sz="1500" dirty="0">
                <a:latin typeface="Dubai" panose="020B0503030403030204" pitchFamily="34" charset="-78"/>
                <a:cs typeface="Dubai" panose="020B0503030403030204" pitchFamily="34" charset="-78"/>
              </a:rPr>
              <a:t>C#</a:t>
            </a:r>
            <a:r>
              <a:rPr lang="ar-SA" sz="1500" dirty="0">
                <a:latin typeface="Dubai" panose="020B0503030403030204" pitchFamily="34" charset="-78"/>
                <a:cs typeface="Dubai" panose="020B0503030403030204" pitchFamily="34" charset="-78"/>
              </a:rPr>
              <a:t>، بايثون، و </a:t>
            </a:r>
            <a:r>
              <a:rPr lang="en-US" sz="1500" dirty="0">
                <a:latin typeface="Dubai" panose="020B0503030403030204" pitchFamily="34" charset="-78"/>
                <a:cs typeface="Dubai" panose="020B0503030403030204" pitchFamily="34" charset="-78"/>
              </a:rPr>
              <a:t> C++</a:t>
            </a:r>
            <a:r>
              <a:rPr lang="ar-SA" sz="1500" dirty="0">
                <a:latin typeface="Dubai" panose="020B0503030403030204" pitchFamily="34" charset="-78"/>
                <a:cs typeface="Dubai" panose="020B0503030403030204" pitchFamily="34" charset="-78"/>
              </a:rPr>
              <a:t> </a:t>
            </a:r>
          </a:p>
          <a:p>
            <a:pPr marL="0" indent="0" algn="r" rtl="1">
              <a:lnSpc>
                <a:spcPct val="121000"/>
              </a:lnSpc>
              <a:buNone/>
            </a:pPr>
            <a:endParaRPr lang="ar-SA" sz="1600" dirty="0">
              <a:highlight>
                <a:srgbClr val="FFFF00"/>
              </a:highlight>
              <a:latin typeface="Dubai" panose="020B0503030403030204" pitchFamily="34" charset="-78"/>
              <a:cs typeface="Dubai" panose="020B0503030403030204" pitchFamily="34" charset="-78"/>
            </a:endParaRPr>
          </a:p>
          <a:p>
            <a:pPr marL="0" indent="0" algn="r" rtl="1">
              <a:lnSpc>
                <a:spcPct val="170000"/>
              </a:lnSpc>
              <a:buNone/>
            </a:pPr>
            <a:r>
              <a:rPr lang="ar-SA" sz="1600" b="1" dirty="0">
                <a:latin typeface="Dubai" panose="020B0503030403030204" pitchFamily="34" charset="-78"/>
                <a:cs typeface="Dubai" panose="020B0503030403030204" pitchFamily="34" charset="-78"/>
              </a:rPr>
              <a:t>ودي محمد المسلّم</a:t>
            </a:r>
          </a:p>
          <a:p>
            <a:pPr marL="0" indent="0" algn="r" rtl="1">
              <a:lnSpc>
                <a:spcPct val="170000"/>
              </a:lnSpc>
              <a:buNone/>
            </a:pPr>
            <a:r>
              <a:rPr lang="ar-SA" sz="1500" dirty="0">
                <a:latin typeface="Dubai" panose="020B0503030403030204" pitchFamily="34" charset="-78"/>
                <a:cs typeface="Dubai" panose="020B0503030403030204" pitchFamily="34" charset="-78"/>
              </a:rPr>
              <a:t>طالبة في مرحلة البكالوريوس – تخصص علوم حاسبات بجامعة الأميرة نورة</a:t>
            </a:r>
          </a:p>
          <a:p>
            <a:pPr marL="0" indent="0" algn="r" rtl="1">
              <a:lnSpc>
                <a:spcPct val="170000"/>
              </a:lnSpc>
              <a:buNone/>
            </a:pPr>
            <a:r>
              <a:rPr lang="ar-SA" sz="1500" dirty="0">
                <a:latin typeface="Dubai" panose="020B0503030403030204" pitchFamily="34" charset="-78"/>
                <a:cs typeface="Dubai" panose="020B0503030403030204" pitchFamily="34" charset="-78"/>
              </a:rPr>
              <a:t>مبرمجة بلغة جافا، </a:t>
            </a:r>
            <a:r>
              <a:rPr lang="en-US" sz="1500" dirty="0">
                <a:latin typeface="Dubai" panose="020B0503030403030204" pitchFamily="34" charset="-78"/>
                <a:cs typeface="Dubai" panose="020B0503030403030204" pitchFamily="34" charset="-78"/>
              </a:rPr>
              <a:t>C#</a:t>
            </a:r>
            <a:r>
              <a:rPr lang="ar-SA" sz="1500" dirty="0">
                <a:latin typeface="Dubai" panose="020B0503030403030204" pitchFamily="34" charset="-78"/>
                <a:cs typeface="Dubai" panose="020B0503030403030204" pitchFamily="34" charset="-78"/>
              </a:rPr>
              <a:t>، </a:t>
            </a:r>
            <a:r>
              <a:rPr lang="en-US" sz="1500" dirty="0">
                <a:latin typeface="Dubai" panose="020B0503030403030204" pitchFamily="34" charset="-78"/>
                <a:cs typeface="Dubai" panose="020B0503030403030204" pitchFamily="34" charset="-78"/>
              </a:rPr>
              <a:t>C++</a:t>
            </a:r>
            <a:r>
              <a:rPr lang="ar-SA" sz="1500" dirty="0">
                <a:latin typeface="Dubai" panose="020B0503030403030204" pitchFamily="34" charset="-78"/>
                <a:cs typeface="Dubai" panose="020B0503030403030204" pitchFamily="34" charset="-78"/>
              </a:rPr>
              <a:t>، ومصممة ألعاب باستخدام محرك </a:t>
            </a:r>
            <a:r>
              <a:rPr lang="en-US" sz="1500" dirty="0">
                <a:latin typeface="Dubai" panose="020B0503030403030204" pitchFamily="34" charset="-78"/>
                <a:cs typeface="Dubai" panose="020B0503030403030204" pitchFamily="34" charset="-78"/>
              </a:rPr>
              <a:t>Unity</a:t>
            </a:r>
            <a:r>
              <a:rPr lang="ar-SA" sz="1500" dirty="0">
                <a:latin typeface="Dubai" panose="020B0503030403030204" pitchFamily="34" charset="-78"/>
                <a:cs typeface="Dubai" panose="020B0503030403030204" pitchFamily="34" charset="-78"/>
              </a:rPr>
              <a:t> و </a:t>
            </a:r>
            <a:r>
              <a:rPr lang="en-US" sz="1400" dirty="0">
                <a:latin typeface="Dubai" panose="020B0503030403030204" pitchFamily="34" charset="-78"/>
                <a:cs typeface="Dubai" panose="020B0503030403030204" pitchFamily="34" charset="-78"/>
              </a:rPr>
              <a:t>Godot</a:t>
            </a:r>
            <a:endParaRPr lang="ar-SA" sz="1400" dirty="0">
              <a:latin typeface="Dubai" panose="020B0503030403030204" pitchFamily="34" charset="-78"/>
              <a:cs typeface="Dubai" panose="020B0503030403030204" pitchFamily="34" charset="-78"/>
            </a:endParaRPr>
          </a:p>
        </p:txBody>
      </p:sp>
    </p:spTree>
    <p:extLst>
      <p:ext uri="{BB962C8B-B14F-4D97-AF65-F5344CB8AC3E}">
        <p14:creationId xmlns:p14="http://schemas.microsoft.com/office/powerpoint/2010/main" val="2203017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1614;p32">
            <a:extLst>
              <a:ext uri="{FF2B5EF4-FFF2-40B4-BE49-F238E27FC236}">
                <a16:creationId xmlns:a16="http://schemas.microsoft.com/office/drawing/2014/main" id="{7B425438-A2FD-67BA-E366-BF05D8613338}"/>
              </a:ext>
            </a:extLst>
          </p:cNvPr>
          <p:cNvSpPr/>
          <p:nvPr/>
        </p:nvSpPr>
        <p:spPr>
          <a:xfrm flipH="1">
            <a:off x="8482399" y="778188"/>
            <a:ext cx="45719" cy="376500"/>
          </a:xfrm>
          <a:prstGeom prst="roundRect">
            <a:avLst>
              <a:gd name="adj" fmla="val 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1" name="Title 1">
            <a:extLst>
              <a:ext uri="{FF2B5EF4-FFF2-40B4-BE49-F238E27FC236}">
                <a16:creationId xmlns:a16="http://schemas.microsoft.com/office/drawing/2014/main" id="{0BE6DE79-C5AD-7873-A7CD-1A278AC86A72}"/>
              </a:ext>
            </a:extLst>
          </p:cNvPr>
          <p:cNvSpPr>
            <a:spLocks noGrp="1"/>
          </p:cNvSpPr>
          <p:nvPr>
            <p:ph type="title"/>
          </p:nvPr>
        </p:nvSpPr>
        <p:spPr>
          <a:xfrm>
            <a:off x="5797971" y="682155"/>
            <a:ext cx="2684428" cy="572700"/>
          </a:xfrm>
        </p:spPr>
        <p:txBody>
          <a:bodyPr/>
          <a:lstStyle/>
          <a:p>
            <a:pPr algn="r"/>
            <a:r>
              <a:rPr lang="ar-SA" sz="3200" b="1" dirty="0">
                <a:latin typeface="Dubai" panose="020B0503030403030204" pitchFamily="34" charset="-78"/>
                <a:cs typeface="Dubai" panose="020B0503030403030204" pitchFamily="34" charset="-78"/>
              </a:rPr>
              <a:t>المجال</a:t>
            </a:r>
            <a:endParaRPr lang="en-GB" sz="3200" b="1" dirty="0">
              <a:latin typeface="Dubai" panose="020B0503030403030204" pitchFamily="34" charset="-78"/>
              <a:cs typeface="Dubai" panose="020B0503030403030204" pitchFamily="34" charset="-78"/>
            </a:endParaRPr>
          </a:p>
        </p:txBody>
      </p:sp>
      <p:sp>
        <p:nvSpPr>
          <p:cNvPr id="17" name="TextBox 16">
            <a:extLst>
              <a:ext uri="{FF2B5EF4-FFF2-40B4-BE49-F238E27FC236}">
                <a16:creationId xmlns:a16="http://schemas.microsoft.com/office/drawing/2014/main" id="{B090FA5C-1629-07D0-6ED5-8CD5ECA26CA2}"/>
              </a:ext>
            </a:extLst>
          </p:cNvPr>
          <p:cNvSpPr txBox="1"/>
          <p:nvPr/>
        </p:nvSpPr>
        <p:spPr>
          <a:xfrm>
            <a:off x="665917" y="1374741"/>
            <a:ext cx="7862201" cy="3094309"/>
          </a:xfrm>
          <a:prstGeom prst="rect">
            <a:avLst/>
          </a:prstGeom>
          <a:noFill/>
        </p:spPr>
        <p:txBody>
          <a:bodyPr wrap="square">
            <a:spAutoFit/>
          </a:bodyPr>
          <a:lstStyle/>
          <a:p>
            <a:pPr marL="0" indent="0" algn="r" rtl="1">
              <a:lnSpc>
                <a:spcPct val="150000"/>
              </a:lnSpc>
              <a:buNone/>
            </a:pPr>
            <a:r>
              <a:rPr lang="ar-SA" b="1" dirty="0">
                <a:latin typeface="Dubai" panose="020B0503030403030204" pitchFamily="34" charset="-78"/>
                <a:cs typeface="Dubai" panose="020B0503030403030204" pitchFamily="34" charset="-78"/>
              </a:rPr>
              <a:t>يستهدف التطبيق تطوير مهارات الطفل اللغوية من خلال قراءة القصص وذلك في عدة مجالات منها:</a:t>
            </a:r>
            <a:endParaRPr lang="ar-SA" sz="100" b="1" dirty="0">
              <a:latin typeface="Dubai" panose="020B0503030403030204" pitchFamily="34" charset="-78"/>
              <a:cs typeface="Dubai" panose="020B0503030403030204" pitchFamily="34" charset="-78"/>
            </a:endParaRPr>
          </a:p>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sz="18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إثراء المفردات اللغوية</a:t>
            </a:r>
          </a:p>
          <a:p>
            <a:pPr marL="685800" marR="0" lvl="1" indent="-228600" algn="r" defTabSz="914400" rtl="1" eaLnBrk="1" fontAlgn="auto" latinLnBrk="0" hangingPunct="1">
              <a:lnSpc>
                <a:spcPct val="123000"/>
              </a:lnSpc>
              <a:spcBef>
                <a:spcPts val="5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عبر استخدام مفردات فصيحة متنوعة تضيف لذخيرة الطفل اللغوية</a:t>
            </a:r>
          </a:p>
          <a:p>
            <a:pPr marL="685800" marR="0" lvl="1" indent="-228600" algn="r" defTabSz="914400" rtl="1" eaLnBrk="1" fontAlgn="auto" latinLnBrk="0" hangingPunct="1">
              <a:lnSpc>
                <a:spcPct val="123000"/>
              </a:lnSpc>
              <a:spcBef>
                <a:spcPts val="5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عبر إضافة خاصية القاموس لكل مفردة يمكن الضغط عليها وتقديم تعريف بسيط وسهل الفهم يناسب مرحلة الطفل العمرية وخصائص نموه اللغوي</a:t>
            </a:r>
          </a:p>
          <a:p>
            <a:pPr marL="685800" marR="0" lvl="1" indent="-228600" algn="r" defTabSz="914400" rtl="1" eaLnBrk="1" fontAlgn="auto" latinLnBrk="0" hangingPunct="1">
              <a:lnSpc>
                <a:spcPct val="123000"/>
              </a:lnSpc>
              <a:spcBef>
                <a:spcPts val="5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عبر استخدام الصور التي تسهل فهم المفردات وبالتالي اكتسابها في سياق متكامل ضمن قصص مشوقة يكون الطفل بطل القصة فيها أو شخصية أساسية فيها شاهد على الأحداث</a:t>
            </a:r>
          </a:p>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sz="18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إثراء التراكيب</a:t>
            </a:r>
          </a:p>
          <a:p>
            <a:pPr marL="685800" marR="0" lvl="1" indent="-228600" algn="r" defTabSz="914400" rtl="1"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عبر استخدام تراكيب فصيحة متنوعة في سياق شيق وممتع للطفل من خلال القصص</a:t>
            </a:r>
          </a:p>
        </p:txBody>
      </p:sp>
    </p:spTree>
    <p:extLst>
      <p:ext uri="{BB962C8B-B14F-4D97-AF65-F5344CB8AC3E}">
        <p14:creationId xmlns:p14="http://schemas.microsoft.com/office/powerpoint/2010/main" val="984379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A5BBB4-F808-6ABF-D148-9DBC0DD58D2A}"/>
              </a:ext>
            </a:extLst>
          </p:cNvPr>
          <p:cNvSpPr txBox="1"/>
          <p:nvPr/>
        </p:nvSpPr>
        <p:spPr>
          <a:xfrm>
            <a:off x="938254" y="1374741"/>
            <a:ext cx="7589864" cy="3403496"/>
          </a:xfrm>
          <a:prstGeom prst="rect">
            <a:avLst/>
          </a:prstGeom>
          <a:noFill/>
        </p:spPr>
        <p:txBody>
          <a:bodyPr wrap="square">
            <a:spAutoFit/>
          </a:bodyPr>
          <a:lstStyle/>
          <a:p>
            <a:pPr marL="0" indent="0" algn="r" rtl="1">
              <a:lnSpc>
                <a:spcPct val="150000"/>
              </a:lnSpc>
              <a:buNone/>
            </a:pPr>
            <a:r>
              <a:rPr lang="ar-SA" b="1" dirty="0">
                <a:latin typeface="Dubai" panose="020B0503030403030204" pitchFamily="34" charset="-78"/>
                <a:cs typeface="Dubai" panose="020B0503030403030204" pitchFamily="34" charset="-78"/>
              </a:rPr>
              <a:t>يستهدف التطبيق تطوير مهارات الطفل اللغوية من خلال قراءة القصص وذلك في عدة مجالات منها:</a:t>
            </a:r>
            <a:endParaRPr lang="ar-SA" sz="300" b="1" dirty="0">
              <a:latin typeface="Dubai" panose="020B0503030403030204" pitchFamily="34" charset="-78"/>
              <a:cs typeface="Dubai" panose="020B0503030403030204" pitchFamily="34" charset="-78"/>
            </a:endParaRPr>
          </a:p>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sz="18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تحسين نطق الأصوات </a:t>
            </a:r>
          </a:p>
          <a:p>
            <a:pPr marL="685800" marR="0" lvl="1" indent="-228600" algn="r" defTabSz="914400" rtl="1" eaLnBrk="1" fontAlgn="auto" latinLnBrk="0" hangingPunct="1">
              <a:lnSpc>
                <a:spcPct val="150000"/>
              </a:lnSpc>
              <a:spcBef>
                <a:spcPts val="5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عبر استخدام صوت لطفل (يتعاطف الطفل معه ويشعر أنه قريب من عمره وقادر على نطق المفردات الفصيحة بجودة عالية) وبصوت شخص راشد (باختيار صوت راوية للقصة) مع التركيز على نبرة الصوت والتفاعل وتغيير الأصوات بحسب الشخصيات والمواقف والنطق السليم للمفردات والجمل</a:t>
            </a:r>
          </a:p>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sz="18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خلق فرصة من التقارب بين المربي والطفل (والتي تدعم بدورها النمو اللغوي) </a:t>
            </a:r>
          </a:p>
          <a:p>
            <a:pPr marL="685800" marR="0" lvl="1" indent="-228600" algn="r" defTabSz="914400" rtl="1" eaLnBrk="1" fontAlgn="auto" latinLnBrk="0" hangingPunct="1">
              <a:lnSpc>
                <a:spcPct val="150000"/>
              </a:lnSpc>
              <a:spcBef>
                <a:spcPts val="5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باستخدام خاصية </a:t>
            </a:r>
            <a:r>
              <a:rPr lang="ar-SA" sz="1200" kern="1200" dirty="0">
                <a:solidFill>
                  <a:prstClr val="black"/>
                </a:solidFill>
                <a:latin typeface="Dubai" panose="020B0503030403030204" pitchFamily="34" charset="-78"/>
                <a:ea typeface="+mn-ea"/>
                <a:cs typeface="Dubai" panose="020B0503030403030204" pitchFamily="34" charset="-78"/>
              </a:rPr>
              <a:t>إغلاق </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صوت الراوي في التطبيق لتتمكن الأم أو الأب أو المعلمة من القراءة للطفل بصوتهم</a:t>
            </a:r>
          </a:p>
          <a:p>
            <a:pPr marL="685800" marR="0" lvl="1" indent="-228600" algn="r" defTabSz="914400" rtl="1" eaLnBrk="1" fontAlgn="auto" latinLnBrk="0" hangingPunct="1">
              <a:lnSpc>
                <a:spcPct val="150000"/>
              </a:lnSpc>
              <a:spcBef>
                <a:spcPts val="5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باستخدام خاصية التسجيل حيث يمكن للأم مثلاً رواية القصة في المرة الأولى وتسجيل صوتها ليتمكن الطفل من الاستماع للقصة مرة أخرى بصوت الأم القريب عاطفياً منه.</a:t>
            </a:r>
          </a:p>
        </p:txBody>
      </p:sp>
      <p:sp>
        <p:nvSpPr>
          <p:cNvPr id="10" name="Google Shape;1614;p32">
            <a:extLst>
              <a:ext uri="{FF2B5EF4-FFF2-40B4-BE49-F238E27FC236}">
                <a16:creationId xmlns:a16="http://schemas.microsoft.com/office/drawing/2014/main" id="{7B425438-A2FD-67BA-E366-BF05D8613338}"/>
              </a:ext>
            </a:extLst>
          </p:cNvPr>
          <p:cNvSpPr/>
          <p:nvPr/>
        </p:nvSpPr>
        <p:spPr>
          <a:xfrm flipH="1">
            <a:off x="8482399" y="778188"/>
            <a:ext cx="45719" cy="376500"/>
          </a:xfrm>
          <a:prstGeom prst="roundRect">
            <a:avLst>
              <a:gd name="adj" fmla="val 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1" name="Title 1">
            <a:extLst>
              <a:ext uri="{FF2B5EF4-FFF2-40B4-BE49-F238E27FC236}">
                <a16:creationId xmlns:a16="http://schemas.microsoft.com/office/drawing/2014/main" id="{0BE6DE79-C5AD-7873-A7CD-1A278AC86A72}"/>
              </a:ext>
            </a:extLst>
          </p:cNvPr>
          <p:cNvSpPr>
            <a:spLocks noGrp="1"/>
          </p:cNvSpPr>
          <p:nvPr>
            <p:ph type="title"/>
          </p:nvPr>
        </p:nvSpPr>
        <p:spPr>
          <a:xfrm>
            <a:off x="5797971" y="680088"/>
            <a:ext cx="2684428" cy="572700"/>
          </a:xfrm>
        </p:spPr>
        <p:txBody>
          <a:bodyPr/>
          <a:lstStyle/>
          <a:p>
            <a:pPr algn="r"/>
            <a:r>
              <a:rPr lang="ar-SA" sz="3200" b="1" dirty="0">
                <a:latin typeface="Dubai" panose="020B0503030403030204" pitchFamily="34" charset="-78"/>
                <a:cs typeface="Dubai" panose="020B0503030403030204" pitchFamily="34" charset="-78"/>
              </a:rPr>
              <a:t>المجال</a:t>
            </a:r>
            <a:endParaRPr lang="en-GB" sz="3200" b="1" dirty="0">
              <a:latin typeface="Dubai" panose="020B0503030403030204" pitchFamily="34" charset="-78"/>
              <a:cs typeface="Dubai" panose="020B0503030403030204" pitchFamily="34" charset="-78"/>
            </a:endParaRPr>
          </a:p>
        </p:txBody>
      </p:sp>
    </p:spTree>
    <p:extLst>
      <p:ext uri="{BB962C8B-B14F-4D97-AF65-F5344CB8AC3E}">
        <p14:creationId xmlns:p14="http://schemas.microsoft.com/office/powerpoint/2010/main" val="3477397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A5BBB4-F808-6ABF-D148-9DBC0DD58D2A}"/>
              </a:ext>
            </a:extLst>
          </p:cNvPr>
          <p:cNvSpPr txBox="1"/>
          <p:nvPr/>
        </p:nvSpPr>
        <p:spPr>
          <a:xfrm>
            <a:off x="596345" y="1374741"/>
            <a:ext cx="7931773" cy="1554272"/>
          </a:xfrm>
          <a:prstGeom prst="rect">
            <a:avLst/>
          </a:prstGeom>
          <a:noFill/>
        </p:spPr>
        <p:txBody>
          <a:bodyPr wrap="square">
            <a:spAutoFit/>
          </a:bodyPr>
          <a:lstStyle/>
          <a:p>
            <a:pPr marL="0" indent="0" algn="r" rtl="1">
              <a:lnSpc>
                <a:spcPct val="150000"/>
              </a:lnSpc>
              <a:buNone/>
            </a:pPr>
            <a:r>
              <a:rPr lang="ar-SA" b="1" dirty="0">
                <a:latin typeface="Dubai" panose="020B0503030403030204" pitchFamily="34" charset="-78"/>
                <a:cs typeface="Dubai" panose="020B0503030403030204" pitchFamily="34" charset="-78"/>
              </a:rPr>
              <a:t>يستهدف التطبيق تطوير مهارات الطفل اللغوية من خلال قراءة القصص وذلك في عدة مجالات منها:</a:t>
            </a:r>
            <a:endParaRPr lang="ar-SA" sz="300" b="1" dirty="0">
              <a:latin typeface="Dubai" panose="020B0503030403030204" pitchFamily="34" charset="-78"/>
              <a:cs typeface="Dubai" panose="020B0503030403030204" pitchFamily="34" charset="-78"/>
            </a:endParaRPr>
          </a:p>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sz="1800" b="1"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تعزيز ثقة الطفل بنفسه وقدراته اللغوية</a:t>
            </a:r>
          </a:p>
          <a:p>
            <a:pPr marL="685800" marR="0" lvl="1" indent="-228600" algn="r" defTabSz="914400" rtl="1" eaLnBrk="1" fontAlgn="auto" latinLnBrk="0" hangingPunct="1">
              <a:lnSpc>
                <a:spcPct val="150000"/>
              </a:lnSpc>
              <a:spcBef>
                <a:spcPts val="5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باستخدام خاصية أن يقوم الطفل برواية القصة بنفسه وتسجيل صوته للاستماع إليها لاحقاً أو عرضها على الإخوة والأصدقاء </a:t>
            </a:r>
            <a:r>
              <a:rPr kumimoji="0" lang="ar-SA" sz="1200" b="0" i="0" u="none" strike="noStrike" kern="1200" cap="none" spc="0" normalizeH="0" baseline="0" noProof="0" dirty="0" err="1">
                <a:ln>
                  <a:noFill/>
                </a:ln>
                <a:solidFill>
                  <a:prstClr val="black"/>
                </a:solidFill>
                <a:effectLst/>
                <a:uLnTx/>
                <a:uFillTx/>
                <a:latin typeface="Dubai" panose="020B0503030403030204" pitchFamily="34" charset="-78"/>
                <a:ea typeface="+mn-ea"/>
                <a:cs typeface="Dubai" panose="020B0503030403030204" pitchFamily="34" charset="-78"/>
              </a:rPr>
              <a:t>ليقرأوها</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بصوت الطفل بطل القصة.</a:t>
            </a:r>
          </a:p>
        </p:txBody>
      </p:sp>
      <p:sp>
        <p:nvSpPr>
          <p:cNvPr id="10" name="Google Shape;1614;p32">
            <a:extLst>
              <a:ext uri="{FF2B5EF4-FFF2-40B4-BE49-F238E27FC236}">
                <a16:creationId xmlns:a16="http://schemas.microsoft.com/office/drawing/2014/main" id="{7B425438-A2FD-67BA-E366-BF05D8613338}"/>
              </a:ext>
            </a:extLst>
          </p:cNvPr>
          <p:cNvSpPr/>
          <p:nvPr/>
        </p:nvSpPr>
        <p:spPr>
          <a:xfrm flipH="1">
            <a:off x="8482399" y="778188"/>
            <a:ext cx="45719" cy="376500"/>
          </a:xfrm>
          <a:prstGeom prst="roundRect">
            <a:avLst>
              <a:gd name="adj" fmla="val 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1" name="Title 1">
            <a:extLst>
              <a:ext uri="{FF2B5EF4-FFF2-40B4-BE49-F238E27FC236}">
                <a16:creationId xmlns:a16="http://schemas.microsoft.com/office/drawing/2014/main" id="{0BE6DE79-C5AD-7873-A7CD-1A278AC86A72}"/>
              </a:ext>
            </a:extLst>
          </p:cNvPr>
          <p:cNvSpPr>
            <a:spLocks noGrp="1"/>
          </p:cNvSpPr>
          <p:nvPr>
            <p:ph type="title"/>
          </p:nvPr>
        </p:nvSpPr>
        <p:spPr>
          <a:xfrm>
            <a:off x="5797971" y="680088"/>
            <a:ext cx="2684428" cy="572700"/>
          </a:xfrm>
        </p:spPr>
        <p:txBody>
          <a:bodyPr/>
          <a:lstStyle/>
          <a:p>
            <a:pPr algn="r"/>
            <a:r>
              <a:rPr lang="ar-SA" sz="3200" b="1" dirty="0">
                <a:latin typeface="Dubai" panose="020B0503030403030204" pitchFamily="34" charset="-78"/>
                <a:cs typeface="Dubai" panose="020B0503030403030204" pitchFamily="34" charset="-78"/>
              </a:rPr>
              <a:t>المجال</a:t>
            </a:r>
            <a:endParaRPr lang="en-GB" sz="3200" b="1" dirty="0">
              <a:latin typeface="Dubai" panose="020B0503030403030204" pitchFamily="34" charset="-78"/>
              <a:cs typeface="Dubai" panose="020B0503030403030204" pitchFamily="34" charset="-78"/>
            </a:endParaRPr>
          </a:p>
        </p:txBody>
      </p:sp>
    </p:spTree>
    <p:extLst>
      <p:ext uri="{BB962C8B-B14F-4D97-AF65-F5344CB8AC3E}">
        <p14:creationId xmlns:p14="http://schemas.microsoft.com/office/powerpoint/2010/main" val="2256503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7D325D-6185-26E7-A224-5FC233441663}"/>
              </a:ext>
            </a:extLst>
          </p:cNvPr>
          <p:cNvSpPr>
            <a:spLocks noGrp="1"/>
          </p:cNvSpPr>
          <p:nvPr>
            <p:ph idx="1"/>
          </p:nvPr>
        </p:nvSpPr>
        <p:spPr>
          <a:xfrm>
            <a:off x="641418" y="1557622"/>
            <a:ext cx="7886700" cy="1853488"/>
          </a:xfrm>
        </p:spPr>
        <p:txBody>
          <a:bodyPr>
            <a:noAutofit/>
          </a:bodyPr>
          <a:lstStyle/>
          <a:p>
            <a:pPr algn="r" rtl="1">
              <a:lnSpc>
                <a:spcPct val="150000"/>
              </a:lnSpc>
            </a:pPr>
            <a:r>
              <a:rPr lang="ar-SA" sz="1400" dirty="0">
                <a:latin typeface="Dubai" panose="020B0503030403030204" pitchFamily="34" charset="-78"/>
                <a:cs typeface="Dubai" panose="020B0503030403030204" pitchFamily="34" charset="-78"/>
              </a:rPr>
              <a:t>أغلب التطبيقات المتاحة في السوق تم تصميمها عشوائيًا، والخصائص الرقمية ومتعددة الوسائط والأهداف التعليمية غير مبنية على أحدث الدراسات العلمية وعلى آراء المختصين في علم نفس نمو الطفل أو المختصين اللُغويين أو مختصي تطور اللغة عند الأطفال.</a:t>
            </a:r>
          </a:p>
          <a:p>
            <a:pPr marL="152400" indent="0" algn="r" rtl="1">
              <a:lnSpc>
                <a:spcPct val="150000"/>
              </a:lnSpc>
              <a:buNone/>
            </a:pPr>
            <a:r>
              <a:rPr lang="ar-SA" sz="800" dirty="0">
                <a:latin typeface="Dubai" panose="020B0503030403030204" pitchFamily="34" charset="-78"/>
                <a:cs typeface="Dubai" panose="020B0503030403030204" pitchFamily="34" charset="-78"/>
              </a:rPr>
              <a:t> </a:t>
            </a:r>
          </a:p>
          <a:p>
            <a:pPr algn="r" rtl="1">
              <a:lnSpc>
                <a:spcPct val="150000"/>
              </a:lnSpc>
            </a:pPr>
            <a:r>
              <a:rPr lang="ar-SA" sz="1400" dirty="0">
                <a:latin typeface="Dubai" panose="020B0503030403030204" pitchFamily="34" charset="-78"/>
                <a:cs typeface="Dubai" panose="020B0503030403030204" pitchFamily="34" charset="-78"/>
              </a:rPr>
              <a:t>نطق المفردات والتعليق الصوتي باللغة العربية في كثير من التطبيقات ذو جودة منخفضة ويخالف قواعد اللغة العربية والنطق السليم.</a:t>
            </a:r>
          </a:p>
          <a:p>
            <a:pPr algn="r" rtl="1">
              <a:lnSpc>
                <a:spcPct val="150000"/>
              </a:lnSpc>
            </a:pPr>
            <a:endParaRPr lang="ar-SA" sz="800" dirty="0">
              <a:latin typeface="Dubai" panose="020B0503030403030204" pitchFamily="34" charset="-78"/>
              <a:cs typeface="Dubai" panose="020B0503030403030204" pitchFamily="34" charset="-78"/>
            </a:endParaRPr>
          </a:p>
          <a:p>
            <a:pPr algn="r" rtl="1">
              <a:lnSpc>
                <a:spcPct val="150000"/>
              </a:lnSpc>
            </a:pPr>
            <a:r>
              <a:rPr lang="ar-SA" sz="1400" dirty="0">
                <a:latin typeface="Dubai" panose="020B0503030403030204" pitchFamily="34" charset="-78"/>
                <a:cs typeface="Dubai" panose="020B0503030403030204" pitchFamily="34" charset="-78"/>
              </a:rPr>
              <a:t>التطبيقات التعليمية العربية المتاحة للأطفال ترتكز في معظمها على التلقين والتعليم  المباشر ولا تعتمد على نظريات اكتساب اللغة.</a:t>
            </a:r>
          </a:p>
        </p:txBody>
      </p:sp>
      <p:sp>
        <p:nvSpPr>
          <p:cNvPr id="6" name="Google Shape;1614;p32">
            <a:extLst>
              <a:ext uri="{FF2B5EF4-FFF2-40B4-BE49-F238E27FC236}">
                <a16:creationId xmlns:a16="http://schemas.microsoft.com/office/drawing/2014/main" id="{A8BE8E2A-E560-5A8B-33D3-57AF49B04AD8}"/>
              </a:ext>
            </a:extLst>
          </p:cNvPr>
          <p:cNvSpPr/>
          <p:nvPr/>
        </p:nvSpPr>
        <p:spPr>
          <a:xfrm flipH="1">
            <a:off x="8482399" y="778188"/>
            <a:ext cx="45719" cy="376500"/>
          </a:xfrm>
          <a:prstGeom prst="roundRect">
            <a:avLst>
              <a:gd name="adj" fmla="val 0"/>
            </a:avLst>
          </a:prstGeom>
          <a:solidFill>
            <a:schemeClr val="accent1">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 name="Title 1">
            <a:extLst>
              <a:ext uri="{FF2B5EF4-FFF2-40B4-BE49-F238E27FC236}">
                <a16:creationId xmlns:a16="http://schemas.microsoft.com/office/drawing/2014/main" id="{19F21190-DBC8-803C-D4BB-EF4790EF9F7C}"/>
              </a:ext>
            </a:extLst>
          </p:cNvPr>
          <p:cNvSpPr>
            <a:spLocks noGrp="1"/>
          </p:cNvSpPr>
          <p:nvPr>
            <p:ph type="title"/>
          </p:nvPr>
        </p:nvSpPr>
        <p:spPr>
          <a:xfrm>
            <a:off x="954157" y="680088"/>
            <a:ext cx="7528242" cy="572700"/>
          </a:xfrm>
        </p:spPr>
        <p:txBody>
          <a:bodyPr/>
          <a:lstStyle/>
          <a:p>
            <a:pPr algn="r"/>
            <a:r>
              <a:rPr lang="ar-SA" sz="3200" b="1" dirty="0">
                <a:latin typeface="Dubai" panose="020B0503030403030204" pitchFamily="34" charset="-78"/>
                <a:cs typeface="Dubai" panose="020B0503030403030204" pitchFamily="34" charset="-78"/>
              </a:rPr>
              <a:t>شرح المشكلة المستهدفة وآثارها</a:t>
            </a:r>
            <a:endParaRPr lang="en-GB" sz="3200" b="1" dirty="0">
              <a:latin typeface="Dubai" panose="020B0503030403030204" pitchFamily="34" charset="-78"/>
              <a:cs typeface="Dubai" panose="020B0503030403030204" pitchFamily="34" charset="-78"/>
            </a:endParaRPr>
          </a:p>
        </p:txBody>
      </p:sp>
    </p:spTree>
    <p:extLst>
      <p:ext uri="{BB962C8B-B14F-4D97-AF65-F5344CB8AC3E}">
        <p14:creationId xmlns:p14="http://schemas.microsoft.com/office/powerpoint/2010/main" val="4040379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7D325D-6185-26E7-A224-5FC233441663}"/>
              </a:ext>
            </a:extLst>
          </p:cNvPr>
          <p:cNvSpPr>
            <a:spLocks noGrp="1"/>
          </p:cNvSpPr>
          <p:nvPr>
            <p:ph idx="1"/>
          </p:nvPr>
        </p:nvSpPr>
        <p:spPr>
          <a:xfrm>
            <a:off x="365760" y="1380007"/>
            <a:ext cx="8162358" cy="3539164"/>
          </a:xfrm>
        </p:spPr>
        <p:txBody>
          <a:bodyPr>
            <a:noAutofit/>
          </a:bodyPr>
          <a:lstStyle/>
          <a:p>
            <a:pPr marL="457200" marR="0" lvl="0" indent="-304800" algn="r" defTabSz="914400" rtl="1" eaLnBrk="1" fontAlgn="auto" latinLnBrk="0" hangingPunct="1">
              <a:lnSpc>
                <a:spcPct val="150000"/>
              </a:lnSpc>
              <a:spcBef>
                <a:spcPts val="0"/>
              </a:spcBef>
              <a:spcAft>
                <a:spcPts val="0"/>
              </a:spcAft>
              <a:buClr>
                <a:srgbClr val="000000"/>
              </a:buClr>
              <a:buSzPts val="1200"/>
              <a:buFont typeface="Roboto"/>
              <a:buChar char="●"/>
              <a:tabLst/>
              <a:defRPr/>
            </a:pPr>
            <a:r>
              <a:rPr lang="ar-SA" sz="1400" dirty="0">
                <a:latin typeface="Dubai" panose="020B0503030403030204" pitchFamily="34" charset="-78"/>
                <a:cs typeface="Dubai" panose="020B0503030403030204" pitchFamily="34" charset="-78"/>
              </a:rPr>
              <a:t>تعد القراءة عاملًا أساسيًا ومهمًا في النمو اللُغوي للأطفال وهذا ما تؤكده الكثير من الدراسات العلمية، ولكن معدلات القراءة للأطفال في العالم العربي وفي المملكة العربية السعودية منخفضة جداً بحسب التقارير والدراسات</a:t>
            </a:r>
          </a:p>
          <a:p>
            <a:pPr marL="152400" marR="0" lvl="0" indent="0" algn="r" defTabSz="914400" rtl="1" eaLnBrk="1" fontAlgn="auto" latinLnBrk="0" hangingPunct="1">
              <a:lnSpc>
                <a:spcPct val="200000"/>
              </a:lnSpc>
              <a:spcBef>
                <a:spcPts val="0"/>
              </a:spcBef>
              <a:spcAft>
                <a:spcPts val="0"/>
              </a:spcAft>
              <a:buClr>
                <a:srgbClr val="000000"/>
              </a:buClr>
              <a:buSzPts val="1200"/>
              <a:buNone/>
              <a:tabLst/>
              <a:defRPr/>
            </a:pPr>
            <a:r>
              <a:rPr lang="ar-SA" dirty="0">
                <a:latin typeface="Dubai" panose="020B0503030403030204" pitchFamily="34" charset="-78"/>
                <a:cs typeface="Dubai" panose="020B0503030403030204" pitchFamily="34" charset="-78"/>
              </a:rPr>
              <a:t>          ومنها دراسات قامت بها رئيسة الفريق المشارك في التحدي:</a:t>
            </a:r>
            <a:endParaRPr lang="en-US" dirty="0">
              <a:latin typeface="Dubai" panose="020B0503030403030204" pitchFamily="34" charset="-78"/>
              <a:cs typeface="Dubai" panose="020B0503030403030204" pitchFamily="34" charset="-78"/>
            </a:endParaRPr>
          </a:p>
          <a:p>
            <a:pPr lvl="1" algn="r" rtl="1">
              <a:lnSpc>
                <a:spcPct val="150000"/>
              </a:lnSpc>
            </a:pPr>
            <a:r>
              <a:rPr lang="ar-SA" b="1" dirty="0">
                <a:latin typeface="Dubai" panose="020B0503030403030204" pitchFamily="34" charset="-78"/>
                <a:cs typeface="Dubai" panose="020B0503030403030204" pitchFamily="34" charset="-78"/>
              </a:rPr>
              <a:t>دراسة  (2021</a:t>
            </a:r>
            <a:r>
              <a:rPr lang="en-US" b="1" dirty="0">
                <a:latin typeface="Dubai" panose="020B0503030403030204" pitchFamily="34" charset="-78"/>
                <a:cs typeface="Dubai" panose="020B0503030403030204" pitchFamily="34" charset="-78"/>
              </a:rPr>
              <a:t>Alroqi, </a:t>
            </a:r>
            <a:r>
              <a:rPr lang="en-US" b="1" dirty="0" err="1">
                <a:latin typeface="Dubai" panose="020B0503030403030204" pitchFamily="34" charset="-78"/>
                <a:ea typeface="Calibri" panose="020F0502020204030204" pitchFamily="34" charset="0"/>
                <a:cs typeface="Dubai" panose="020B0503030403030204" pitchFamily="34" charset="-78"/>
              </a:rPr>
              <a:t>Serratrice</a:t>
            </a:r>
            <a:r>
              <a:rPr lang="en-US" b="1" dirty="0">
                <a:latin typeface="Dubai" panose="020B0503030403030204" pitchFamily="34" charset="-78"/>
                <a:cs typeface="Dubai" panose="020B0503030403030204" pitchFamily="34" charset="-78"/>
              </a:rPr>
              <a:t>, &amp; Cameron-Faulkner, </a:t>
            </a:r>
            <a:r>
              <a:rPr lang="ar-SA" b="1" dirty="0">
                <a:latin typeface="Dubai" panose="020B0503030403030204" pitchFamily="34" charset="-78"/>
                <a:cs typeface="Dubai" panose="020B0503030403030204" pitchFamily="34" charset="-78"/>
              </a:rPr>
              <a:t>) </a:t>
            </a:r>
            <a:r>
              <a:rPr lang="ar-SA" dirty="0">
                <a:latin typeface="Dubai" panose="020B0503030403030204" pitchFamily="34" charset="-78"/>
                <a:cs typeface="Dubai" panose="020B0503030403030204" pitchFamily="34" charset="-78"/>
              </a:rPr>
              <a:t>المنشورة في مجلة </a:t>
            </a:r>
            <a:r>
              <a:rPr lang="en-US" dirty="0">
                <a:latin typeface="Dubai" panose="020B0503030403030204" pitchFamily="34" charset="-78"/>
                <a:cs typeface="Dubai" panose="020B0503030403030204" pitchFamily="34" charset="-78"/>
              </a:rPr>
              <a:t>Journal of Children and Media</a:t>
            </a:r>
            <a:r>
              <a:rPr lang="ar-SA" dirty="0">
                <a:latin typeface="Dubai" panose="020B0503030403030204" pitchFamily="34" charset="-78"/>
                <a:cs typeface="Dubai" panose="020B0503030403030204" pitchFamily="34" charset="-78"/>
              </a:rPr>
              <a:t> العلمية والتي وجدت انخفاض كبير في القراءة للأطفال السعوديين يقابله استخدام مرتفع للأجهزة الإلكترونية </a:t>
            </a:r>
          </a:p>
          <a:p>
            <a:pPr lvl="1" algn="r" rtl="1">
              <a:lnSpc>
                <a:spcPct val="150000"/>
              </a:lnSpc>
            </a:pPr>
            <a:r>
              <a:rPr lang="ar-SA" b="1" dirty="0">
                <a:latin typeface="Dubai" panose="020B0503030403030204" pitchFamily="34" charset="-78"/>
                <a:cs typeface="Dubai" panose="020B0503030403030204" pitchFamily="34" charset="-78"/>
              </a:rPr>
              <a:t>دراسة  </a:t>
            </a:r>
            <a:r>
              <a:rPr lang="en-US" b="1" dirty="0">
                <a:latin typeface="Dubai" panose="020B0503030403030204" pitchFamily="34" charset="-78"/>
                <a:cs typeface="Dubai" panose="020B0503030403030204" pitchFamily="34" charset="-78"/>
              </a:rPr>
              <a:t>Alroqi, </a:t>
            </a:r>
            <a:r>
              <a:rPr lang="en-US" b="1" dirty="0" err="1">
                <a:latin typeface="Dubai" panose="020B0503030403030204" pitchFamily="34" charset="-78"/>
                <a:ea typeface="Calibri" panose="020F0502020204030204" pitchFamily="34" charset="0"/>
                <a:cs typeface="Dubai" panose="020B0503030403030204" pitchFamily="34" charset="-78"/>
              </a:rPr>
              <a:t>Serratrice</a:t>
            </a:r>
            <a:r>
              <a:rPr lang="en-US" b="1" dirty="0">
                <a:latin typeface="Dubai" panose="020B0503030403030204" pitchFamily="34" charset="-78"/>
                <a:cs typeface="Dubai" panose="020B0503030403030204" pitchFamily="34" charset="-78"/>
              </a:rPr>
              <a:t>, &amp; Cameron-Faulkner, 2022) </a:t>
            </a:r>
            <a:r>
              <a:rPr lang="ar-SA" b="1" dirty="0">
                <a:latin typeface="Dubai" panose="020B0503030403030204" pitchFamily="34" charset="-78"/>
                <a:cs typeface="Dubai" panose="020B0503030403030204" pitchFamily="34" charset="-78"/>
              </a:rPr>
              <a:t>) </a:t>
            </a:r>
            <a:r>
              <a:rPr lang="en-US" b="1" dirty="0">
                <a:latin typeface="Dubai" panose="020B0503030403030204" pitchFamily="34" charset="-78"/>
                <a:cs typeface="Dubai" panose="020B0503030403030204" pitchFamily="34" charset="-78"/>
              </a:rPr>
              <a:t> </a:t>
            </a:r>
            <a:r>
              <a:rPr lang="ar-SA" dirty="0">
                <a:latin typeface="Dubai" panose="020B0503030403030204" pitchFamily="34" charset="-78"/>
                <a:cs typeface="Dubai" panose="020B0503030403030204" pitchFamily="34" charset="-78"/>
              </a:rPr>
              <a:t>المقبولة للنشر في مجلة </a:t>
            </a:r>
            <a:r>
              <a:rPr lang="en-US" dirty="0">
                <a:latin typeface="Dubai" panose="020B0503030403030204" pitchFamily="34" charset="-78"/>
                <a:cs typeface="Dubai" panose="020B0503030403030204" pitchFamily="34" charset="-78"/>
              </a:rPr>
              <a:t>Journal of Child Language</a:t>
            </a:r>
            <a:r>
              <a:rPr lang="ar-SA" dirty="0">
                <a:latin typeface="Dubai" panose="020B0503030403030204" pitchFamily="34" charset="-78"/>
                <a:cs typeface="Dubai" panose="020B0503030403030204" pitchFamily="34" charset="-78"/>
              </a:rPr>
              <a:t> والتي وجدت ارتباطاً ايجابياً بين مشاركة الوالدين لأطفالهم في استخدام الأجهزة والنمو اللغوي للأطفال، وكذلك ارتباطاً سلبياً بين كمية الوقت الذي يقضيه الطفل في استخدام الأجهزة بمفرده ونموه اللغوي.</a:t>
            </a:r>
          </a:p>
          <a:p>
            <a:pPr marL="0" indent="0" algn="r" rtl="1">
              <a:lnSpc>
                <a:spcPct val="150000"/>
              </a:lnSpc>
              <a:buNone/>
            </a:pPr>
            <a:endParaRPr lang="ar-SA" sz="300" dirty="0">
              <a:latin typeface="Dubai" panose="020B0503030403030204" pitchFamily="34" charset="-78"/>
              <a:cs typeface="Dubai" panose="020B0503030403030204" pitchFamily="34" charset="-78"/>
            </a:endParaRPr>
          </a:p>
          <a:p>
            <a:pPr marL="0" indent="0" algn="r" rtl="1">
              <a:lnSpc>
                <a:spcPct val="150000"/>
              </a:lnSpc>
              <a:buNone/>
            </a:pPr>
            <a:r>
              <a:rPr lang="ar-SA" dirty="0">
                <a:latin typeface="Dubai" panose="020B0503030403030204" pitchFamily="34" charset="-78"/>
                <a:cs typeface="Dubai" panose="020B0503030403030204" pitchFamily="34" charset="-78"/>
              </a:rPr>
              <a:t>وعليه اقترح الباحثون في كلتا الدراستين </a:t>
            </a:r>
            <a:r>
              <a:rPr lang="ar-SA" b="1" dirty="0">
                <a:latin typeface="Dubai" panose="020B0503030403030204" pitchFamily="34" charset="-78"/>
                <a:cs typeface="Dubai" panose="020B0503030403030204" pitchFamily="34" charset="-78"/>
              </a:rPr>
              <a:t>استغلال استخدام الأطفال المرتفع للأجهزة في المملكة بتحسين جودة محتوى الأطفال الرقمي </a:t>
            </a:r>
            <a:r>
              <a:rPr lang="ar-SA" dirty="0">
                <a:latin typeface="Dubai" panose="020B0503030403030204" pitchFamily="34" charset="-78"/>
                <a:cs typeface="Dubai" panose="020B0503030403030204" pitchFamily="34" charset="-78"/>
              </a:rPr>
              <a:t>وجلب الكتب للأجهزة</a:t>
            </a:r>
            <a:r>
              <a:rPr lang="en-GB" dirty="0">
                <a:latin typeface="Dubai" panose="020B0503030403030204" pitchFamily="34" charset="-78"/>
                <a:cs typeface="Dubai" panose="020B0503030403030204" pitchFamily="34" charset="-78"/>
              </a:rPr>
              <a:t> </a:t>
            </a:r>
            <a:r>
              <a:rPr lang="ar-SA" dirty="0">
                <a:latin typeface="Dubai" panose="020B0503030403030204" pitchFamily="34" charset="-78"/>
                <a:cs typeface="Dubai" panose="020B0503030403030204" pitchFamily="34" charset="-78"/>
              </a:rPr>
              <a:t> وتحفيز مشاركة الوالدين للأطفال في القراءة الإلكترونية المشتركة والمساهمة بذلك في رفع نسب القراءة التي تسهم بدورها في تطوير العديد من المهارات لدى الطفل وأهمها المهارات اللغوية.</a:t>
            </a:r>
          </a:p>
        </p:txBody>
      </p:sp>
      <p:sp>
        <p:nvSpPr>
          <p:cNvPr id="8" name="Google Shape;1614;p32">
            <a:extLst>
              <a:ext uri="{FF2B5EF4-FFF2-40B4-BE49-F238E27FC236}">
                <a16:creationId xmlns:a16="http://schemas.microsoft.com/office/drawing/2014/main" id="{CBD55E08-908A-61CB-4FF2-B26B1F53161C}"/>
              </a:ext>
            </a:extLst>
          </p:cNvPr>
          <p:cNvSpPr/>
          <p:nvPr/>
        </p:nvSpPr>
        <p:spPr>
          <a:xfrm flipH="1">
            <a:off x="8482399" y="778188"/>
            <a:ext cx="45719" cy="376500"/>
          </a:xfrm>
          <a:prstGeom prst="roundRect">
            <a:avLst>
              <a:gd name="adj" fmla="val 0"/>
            </a:avLst>
          </a:prstGeom>
          <a:solidFill>
            <a:schemeClr val="accent1">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9" name="Title 1">
            <a:extLst>
              <a:ext uri="{FF2B5EF4-FFF2-40B4-BE49-F238E27FC236}">
                <a16:creationId xmlns:a16="http://schemas.microsoft.com/office/drawing/2014/main" id="{91AB087D-1C3B-4B5F-C8A9-FF4762676088}"/>
              </a:ext>
            </a:extLst>
          </p:cNvPr>
          <p:cNvSpPr>
            <a:spLocks noGrp="1"/>
          </p:cNvSpPr>
          <p:nvPr>
            <p:ph type="title"/>
          </p:nvPr>
        </p:nvSpPr>
        <p:spPr>
          <a:xfrm>
            <a:off x="954157" y="680088"/>
            <a:ext cx="7528242" cy="572700"/>
          </a:xfrm>
        </p:spPr>
        <p:txBody>
          <a:bodyPr/>
          <a:lstStyle/>
          <a:p>
            <a:pPr algn="r"/>
            <a:r>
              <a:rPr lang="ar-SA" sz="3200" b="1" dirty="0">
                <a:latin typeface="Dubai" panose="020B0503030403030204" pitchFamily="34" charset="-78"/>
                <a:cs typeface="Dubai" panose="020B0503030403030204" pitchFamily="34" charset="-78"/>
              </a:rPr>
              <a:t>شرح المشكلة المستهدفة وآثارها</a:t>
            </a:r>
            <a:endParaRPr lang="en-GB" sz="3200" b="1" dirty="0">
              <a:latin typeface="Dubai" panose="020B0503030403030204" pitchFamily="34" charset="-78"/>
              <a:cs typeface="Dubai" panose="020B0503030403030204" pitchFamily="34" charset="-78"/>
            </a:endParaRPr>
          </a:p>
        </p:txBody>
      </p:sp>
    </p:spTree>
    <p:extLst>
      <p:ext uri="{BB962C8B-B14F-4D97-AF65-F5344CB8AC3E}">
        <p14:creationId xmlns:p14="http://schemas.microsoft.com/office/powerpoint/2010/main" val="3519459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614;p32">
            <a:extLst>
              <a:ext uri="{FF2B5EF4-FFF2-40B4-BE49-F238E27FC236}">
                <a16:creationId xmlns:a16="http://schemas.microsoft.com/office/drawing/2014/main" id="{A8BE8E2A-E560-5A8B-33D3-57AF49B04AD8}"/>
              </a:ext>
            </a:extLst>
          </p:cNvPr>
          <p:cNvSpPr/>
          <p:nvPr/>
        </p:nvSpPr>
        <p:spPr>
          <a:xfrm flipH="1">
            <a:off x="8482399" y="778188"/>
            <a:ext cx="45719" cy="376500"/>
          </a:xfrm>
          <a:prstGeom prst="roundRect">
            <a:avLst>
              <a:gd name="adj" fmla="val 0"/>
            </a:avLst>
          </a:prstGeom>
          <a:solidFill>
            <a:schemeClr val="accent4">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 name="Title 1">
            <a:extLst>
              <a:ext uri="{FF2B5EF4-FFF2-40B4-BE49-F238E27FC236}">
                <a16:creationId xmlns:a16="http://schemas.microsoft.com/office/drawing/2014/main" id="{19F21190-DBC8-803C-D4BB-EF4790EF9F7C}"/>
              </a:ext>
            </a:extLst>
          </p:cNvPr>
          <p:cNvSpPr>
            <a:spLocks noGrp="1"/>
          </p:cNvSpPr>
          <p:nvPr>
            <p:ph type="title"/>
          </p:nvPr>
        </p:nvSpPr>
        <p:spPr>
          <a:xfrm>
            <a:off x="954157" y="680088"/>
            <a:ext cx="7528242" cy="572700"/>
          </a:xfrm>
        </p:spPr>
        <p:txBody>
          <a:bodyPr/>
          <a:lstStyle/>
          <a:p>
            <a:pPr algn="r"/>
            <a:r>
              <a:rPr lang="ar-SA" sz="3200" b="1" dirty="0">
                <a:latin typeface="Dubai" panose="020B0503030403030204" pitchFamily="34" charset="-78"/>
                <a:cs typeface="Dubai" panose="020B0503030403030204" pitchFamily="34" charset="-78"/>
              </a:rPr>
              <a:t>الهدف من المشروع</a:t>
            </a:r>
            <a:endParaRPr lang="en-GB" sz="3200" b="1" dirty="0">
              <a:latin typeface="Dubai" panose="020B0503030403030204" pitchFamily="34" charset="-78"/>
              <a:cs typeface="Dubai" panose="020B0503030403030204" pitchFamily="34" charset="-78"/>
            </a:endParaRPr>
          </a:p>
        </p:txBody>
      </p:sp>
      <p:sp>
        <p:nvSpPr>
          <p:cNvPr id="8" name="TextBox 7">
            <a:extLst>
              <a:ext uri="{FF2B5EF4-FFF2-40B4-BE49-F238E27FC236}">
                <a16:creationId xmlns:a16="http://schemas.microsoft.com/office/drawing/2014/main" id="{0BFCA742-916E-37DC-093D-93680C05719A}"/>
              </a:ext>
            </a:extLst>
          </p:cNvPr>
          <p:cNvSpPr txBox="1"/>
          <p:nvPr/>
        </p:nvSpPr>
        <p:spPr>
          <a:xfrm>
            <a:off x="659958" y="1462206"/>
            <a:ext cx="7868160" cy="3323987"/>
          </a:xfrm>
          <a:prstGeom prst="rect">
            <a:avLst/>
          </a:prstGeom>
          <a:noFill/>
        </p:spPr>
        <p:txBody>
          <a:bodyPr wrap="square">
            <a:spAutoFit/>
          </a:bodyPr>
          <a:lstStyle/>
          <a:p>
            <a:pPr marL="0" indent="0" algn="r" rtl="1">
              <a:lnSpc>
                <a:spcPct val="200000"/>
              </a:lnSpc>
              <a:buNone/>
            </a:pPr>
            <a:r>
              <a:rPr lang="ar-SA" sz="1400" dirty="0">
                <a:latin typeface="Dubai" panose="020B0503030403030204" pitchFamily="34" charset="-78"/>
                <a:cs typeface="Dubai" panose="020B0503030403030204" pitchFamily="34" charset="-78"/>
              </a:rPr>
              <a:t>المشاركة عبارة عن تطبيق قراءة للأطفال يتضمن كتب مصممة بشكل خاص ليكون الطفل بطلاً فيها، بحيث يتم إدخال اسم الطفل في ا</a:t>
            </a:r>
            <a:r>
              <a:rPr lang="ar-SA" dirty="0">
                <a:latin typeface="Dubai" panose="020B0503030403030204" pitchFamily="34" charset="-78"/>
                <a:cs typeface="Dubai" panose="020B0503030403030204" pitchFamily="34" charset="-78"/>
              </a:rPr>
              <a:t>لبداية</a:t>
            </a:r>
            <a:r>
              <a:rPr lang="ar-SA" sz="1400" dirty="0">
                <a:latin typeface="Dubai" panose="020B0503030403030204" pitchFamily="34" charset="-78"/>
                <a:cs typeface="Dubai" panose="020B0503030403030204" pitchFamily="34" charset="-78"/>
              </a:rPr>
              <a:t> ومن ثم يقوم التطبيق بإنشاء عدة قصص باسم الطفل، ليكون مشاركًا في الأحداث أو بطلاً رئيسيًا في القصة.</a:t>
            </a:r>
          </a:p>
          <a:p>
            <a:pPr marL="0" indent="0" algn="r" rtl="1">
              <a:lnSpc>
                <a:spcPct val="200000"/>
              </a:lnSpc>
              <a:buNone/>
            </a:pPr>
            <a:endParaRPr lang="ar-SA" sz="1400" dirty="0">
              <a:latin typeface="Dubai" panose="020B0503030403030204" pitchFamily="34" charset="-78"/>
              <a:cs typeface="Dubai" panose="020B0503030403030204" pitchFamily="34" charset="-78"/>
            </a:endParaRPr>
          </a:p>
          <a:p>
            <a:pPr marL="0" indent="0" algn="r" rtl="1">
              <a:lnSpc>
                <a:spcPct val="200000"/>
              </a:lnSpc>
              <a:buNone/>
            </a:pPr>
            <a:r>
              <a:rPr lang="ar-SA" sz="1400" dirty="0">
                <a:latin typeface="Dubai" panose="020B0503030403030204" pitchFamily="34" charset="-78"/>
                <a:cs typeface="Dubai" panose="020B0503030403030204" pitchFamily="34" charset="-78"/>
              </a:rPr>
              <a:t>وفي نهاية كل كتاب توجد ألعاب لقياس مدى فهم الطفل للمحتوى بهدف مساعدة المربي على معرفة الأجزاء التي أشكل فهمها على الطفل والعمل عليها.</a:t>
            </a:r>
          </a:p>
          <a:p>
            <a:pPr marL="0" indent="0" algn="r" rtl="1">
              <a:lnSpc>
                <a:spcPct val="200000"/>
              </a:lnSpc>
              <a:buNone/>
            </a:pPr>
            <a:endParaRPr lang="ar-SA" sz="1400" dirty="0">
              <a:latin typeface="Dubai" panose="020B0503030403030204" pitchFamily="34" charset="-78"/>
              <a:cs typeface="Dubai" panose="020B0503030403030204" pitchFamily="34" charset="-78"/>
            </a:endParaRPr>
          </a:p>
          <a:p>
            <a:pPr marL="0" indent="0" algn="r" rtl="1">
              <a:buNone/>
            </a:pPr>
            <a:endParaRPr lang="en-GB" sz="1400" dirty="0">
              <a:latin typeface="Dubai" panose="020B0503030403030204" pitchFamily="34" charset="-78"/>
              <a:cs typeface="Dubai" panose="020B0503030403030204" pitchFamily="34" charset="-78"/>
            </a:endParaRPr>
          </a:p>
        </p:txBody>
      </p:sp>
    </p:spTree>
    <p:extLst>
      <p:ext uri="{BB962C8B-B14F-4D97-AF65-F5344CB8AC3E}">
        <p14:creationId xmlns:p14="http://schemas.microsoft.com/office/powerpoint/2010/main" val="190594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614;p32">
            <a:extLst>
              <a:ext uri="{FF2B5EF4-FFF2-40B4-BE49-F238E27FC236}">
                <a16:creationId xmlns:a16="http://schemas.microsoft.com/office/drawing/2014/main" id="{A8BE8E2A-E560-5A8B-33D3-57AF49B04AD8}"/>
              </a:ext>
            </a:extLst>
          </p:cNvPr>
          <p:cNvSpPr/>
          <p:nvPr/>
        </p:nvSpPr>
        <p:spPr>
          <a:xfrm flipH="1">
            <a:off x="8482399" y="778188"/>
            <a:ext cx="45719" cy="376500"/>
          </a:xfrm>
          <a:prstGeom prst="roundRect">
            <a:avLst>
              <a:gd name="adj" fmla="val 0"/>
            </a:avLst>
          </a:prstGeom>
          <a:solidFill>
            <a:srgbClr val="3390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7" name="Title 1">
            <a:extLst>
              <a:ext uri="{FF2B5EF4-FFF2-40B4-BE49-F238E27FC236}">
                <a16:creationId xmlns:a16="http://schemas.microsoft.com/office/drawing/2014/main" id="{19F21190-DBC8-803C-D4BB-EF4790EF9F7C}"/>
              </a:ext>
            </a:extLst>
          </p:cNvPr>
          <p:cNvSpPr>
            <a:spLocks noGrp="1"/>
          </p:cNvSpPr>
          <p:nvPr>
            <p:ph type="title"/>
          </p:nvPr>
        </p:nvSpPr>
        <p:spPr>
          <a:xfrm>
            <a:off x="954157" y="680088"/>
            <a:ext cx="7528242" cy="572700"/>
          </a:xfrm>
        </p:spPr>
        <p:txBody>
          <a:bodyPr/>
          <a:lstStyle/>
          <a:p>
            <a:pPr algn="r"/>
            <a:r>
              <a:rPr lang="ar-SA" sz="3200" b="1" dirty="0">
                <a:latin typeface="Dubai" panose="020B0503030403030204" pitchFamily="34" charset="-78"/>
                <a:cs typeface="Dubai" panose="020B0503030403030204" pitchFamily="34" charset="-78"/>
              </a:rPr>
              <a:t>شرح الحل المقترح</a:t>
            </a:r>
            <a:endParaRPr lang="en-GB" sz="3200" b="1" dirty="0">
              <a:latin typeface="Dubai" panose="020B0503030403030204" pitchFamily="34" charset="-78"/>
              <a:cs typeface="Dubai" panose="020B0503030403030204" pitchFamily="34" charset="-78"/>
            </a:endParaRPr>
          </a:p>
        </p:txBody>
      </p:sp>
      <p:sp>
        <p:nvSpPr>
          <p:cNvPr id="8" name="TextBox 7">
            <a:extLst>
              <a:ext uri="{FF2B5EF4-FFF2-40B4-BE49-F238E27FC236}">
                <a16:creationId xmlns:a16="http://schemas.microsoft.com/office/drawing/2014/main" id="{0BFCA742-916E-37DC-093D-93680C05719A}"/>
              </a:ext>
            </a:extLst>
          </p:cNvPr>
          <p:cNvSpPr txBox="1"/>
          <p:nvPr/>
        </p:nvSpPr>
        <p:spPr>
          <a:xfrm>
            <a:off x="659958" y="1556851"/>
            <a:ext cx="7868160" cy="2264723"/>
          </a:xfrm>
          <a:prstGeom prst="rect">
            <a:avLst/>
          </a:prstGeom>
          <a:noFill/>
        </p:spPr>
        <p:txBody>
          <a:bodyPr wrap="square">
            <a:spAutoFit/>
          </a:bodyPr>
          <a:lstStyle/>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يهدف التطبيق لسد فجوة في المحتويات الرقمية المتاحة للأطفال المتحدثين بالعربية. </a:t>
            </a:r>
          </a:p>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يتبع التطبيق نظرية </a:t>
            </a:r>
            <a:r>
              <a:rPr kumimoji="0" lang="ar-SA" sz="1200" b="0" i="0" u="none" strike="noStrike" kern="1200" cap="none" spc="0" normalizeH="0" baseline="0" noProof="0" dirty="0" err="1">
                <a:ln>
                  <a:noFill/>
                </a:ln>
                <a:solidFill>
                  <a:prstClr val="black"/>
                </a:solidFill>
                <a:effectLst/>
                <a:uLnTx/>
                <a:uFillTx/>
                <a:latin typeface="Dubai" panose="020B0503030403030204" pitchFamily="34" charset="-78"/>
                <a:ea typeface="+mn-ea"/>
                <a:cs typeface="Dubai" panose="020B0503030403030204" pitchFamily="34" charset="-78"/>
              </a:rPr>
              <a:t>فيغوتسكي</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الاجتماعية-الثقافية  للتطور المعرفي </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a:t>
            </a:r>
            <a:r>
              <a:rPr kumimoji="0" lang="en-GB" sz="1200" b="0" i="0" u="none" strike="noStrike" kern="1200" cap="none" spc="0" normalizeH="0" baseline="0" noProof="0" dirty="0">
                <a:ln>
                  <a:noFill/>
                </a:ln>
                <a:solidFill>
                  <a:srgbClr val="000000"/>
                </a:solidFill>
                <a:effectLst/>
                <a:uLnTx/>
                <a:uFillTx/>
                <a:latin typeface="Dubai" panose="020B0503030403030204" pitchFamily="34" charset="-78"/>
                <a:ea typeface="+mn-ea"/>
                <a:cs typeface="Dubai" panose="020B0503030403030204" pitchFamily="34" charset="-78"/>
              </a:rPr>
              <a:t>Lev Vygotsky (1934)</a:t>
            </a:r>
            <a:r>
              <a:rPr kumimoji="0" lang="ar-SA" sz="1200" b="0" i="0" u="none" strike="noStrike" kern="1200" cap="none" spc="0" normalizeH="0" baseline="0" noProof="0" dirty="0">
                <a:ln>
                  <a:noFill/>
                </a:ln>
                <a:solidFill>
                  <a:srgbClr val="000000"/>
                </a:solidFill>
                <a:effectLst/>
                <a:uLnTx/>
                <a:uFillTx/>
                <a:latin typeface="Dubai" panose="020B0503030403030204" pitchFamily="34" charset="-78"/>
                <a:ea typeface="+mn-ea"/>
                <a:cs typeface="Dubai" panose="020B0503030403030204" pitchFamily="34" charset="-78"/>
              </a:rPr>
              <a:t> </a:t>
            </a:r>
            <a:r>
              <a:rPr kumimoji="0" lang="en-GB" sz="1200" b="0" i="0" u="none" strike="noStrike" kern="1200" cap="none" spc="0" normalizeH="0" baseline="0" noProof="0" dirty="0">
                <a:ln>
                  <a:noFill/>
                </a:ln>
                <a:solidFill>
                  <a:srgbClr val="000000"/>
                </a:solidFill>
                <a:effectLst/>
                <a:uLnTx/>
                <a:uFillTx/>
                <a:latin typeface="Dubai" panose="020B0503030403030204" pitchFamily="34" charset="-78"/>
                <a:ea typeface="+mn-ea"/>
                <a:cs typeface="Dubai" panose="020B0503030403030204" pitchFamily="34" charset="-78"/>
              </a:rPr>
              <a:t> Sociocultural Theory of Cognitive </a:t>
            </a:r>
            <a:r>
              <a:rPr kumimoji="0" lang="ar-SA" sz="1200" b="0" i="0" u="none" strike="noStrike" kern="1200" cap="none" spc="0" normalizeH="0" baseline="0" noProof="0" dirty="0">
                <a:ln>
                  <a:noFill/>
                </a:ln>
                <a:solidFill>
                  <a:srgbClr val="000000"/>
                </a:solidFill>
                <a:effectLst/>
                <a:uLnTx/>
                <a:uFillTx/>
                <a:latin typeface="Dubai" panose="020B0503030403030204" pitchFamily="34" charset="-78"/>
                <a:ea typeface="+mn-ea"/>
                <a:cs typeface="Dubai" panose="020B0503030403030204" pitchFamily="34" charset="-78"/>
              </a:rPr>
              <a:t>  </a:t>
            </a:r>
            <a:r>
              <a:rPr kumimoji="0" lang="en-GB" sz="1200" b="0" i="0" u="none" strike="noStrike" kern="1200" cap="none" spc="0" normalizeH="0" baseline="0" noProof="0" dirty="0">
                <a:ln>
                  <a:noFill/>
                </a:ln>
                <a:solidFill>
                  <a:srgbClr val="000000"/>
                </a:solidFill>
                <a:effectLst/>
                <a:uLnTx/>
                <a:uFillTx/>
                <a:latin typeface="Dubai" panose="020B0503030403030204" pitchFamily="34" charset="-78"/>
                <a:ea typeface="+mn-ea"/>
                <a:cs typeface="Dubai" panose="020B0503030403030204" pitchFamily="34" charset="-78"/>
              </a:rPr>
              <a:t>Development</a:t>
            </a:r>
            <a:r>
              <a:rPr kumimoji="0" lang="ar-SA" sz="1200" b="0" i="0" u="none" strike="noStrike" kern="1200" cap="none" spc="0" normalizeH="0" baseline="0" noProof="0" dirty="0">
                <a:ln>
                  <a:noFill/>
                </a:ln>
                <a:solidFill>
                  <a:srgbClr val="000000"/>
                </a:solidFill>
                <a:effectLst/>
                <a:uLnTx/>
                <a:uFillTx/>
                <a:latin typeface="Dubai" panose="020B0503030403030204" pitchFamily="34" charset="-78"/>
                <a:ea typeface="+mn-ea"/>
                <a:cs typeface="Dubai" panose="020B0503030403030204" pitchFamily="34" charset="-78"/>
              </a:rPr>
              <a:t> و </a:t>
            </a:r>
            <a:r>
              <a:rPr kumimoji="0" lang="en-US" sz="1200" b="0" i="0" u="none" strike="noStrike" kern="1200" cap="none" spc="0" normalizeH="0" baseline="0" noProof="0" dirty="0">
                <a:ln>
                  <a:noFill/>
                </a:ln>
                <a:solidFill>
                  <a:srgbClr val="000000"/>
                </a:solidFill>
                <a:effectLst/>
                <a:uLnTx/>
                <a:uFillTx/>
                <a:latin typeface="Dubai" panose="020B0503030403030204" pitchFamily="34" charset="-78"/>
                <a:ea typeface="+mn-ea"/>
                <a:cs typeface="Dubai" panose="020B0503030403030204" pitchFamily="34" charset="-78"/>
              </a:rPr>
              <a:t>Zone of Proximal Development </a:t>
            </a:r>
            <a:r>
              <a:rPr lang="ar-SA" sz="1200" kern="1200" noProof="0" dirty="0">
                <a:latin typeface="Dubai" panose="020B0503030403030204" pitchFamily="34" charset="-78"/>
                <a:ea typeface="+mn-ea"/>
                <a:cs typeface="Dubai" panose="020B0503030403030204" pitchFamily="34" charset="-78"/>
              </a:rPr>
              <a:t> </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فالطفل يتعلم بمساعدة من حوله، واكتساب اللغة يكون بتعريض الطفل للغة في سياق محبب وشيق وليس بالتلقين وقوائم المفردات المنفصلة. </a:t>
            </a:r>
            <a:endPar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endParaRPr>
          </a:p>
          <a:p>
            <a:pPr marL="228600" marR="0" lvl="0" indent="-228600" algn="r" defTabSz="914400" rtl="1"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يعطي التطبيق فرصة للتقارب بين الوالدين والطفل تبعاً لمقولة </a:t>
            </a:r>
            <a:r>
              <a:rPr kumimoji="0" lang="en-US"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“No app can replace your lap”</a:t>
            </a:r>
            <a:r>
              <a:rPr kumimoji="0" lang="ar-SA" sz="1200" b="0" i="0" u="none" strike="noStrike" kern="1200" cap="none" spc="0" normalizeH="0" baseline="0" noProof="0" dirty="0">
                <a:ln>
                  <a:noFill/>
                </a:ln>
                <a:solidFill>
                  <a:prstClr val="black"/>
                </a:solidFill>
                <a:effectLst/>
                <a:uLnTx/>
                <a:uFillTx/>
                <a:latin typeface="Dubai" panose="020B0503030403030204" pitchFamily="34" charset="-78"/>
                <a:ea typeface="+mn-ea"/>
                <a:cs typeface="Dubai" panose="020B0503030403030204" pitchFamily="34" charset="-78"/>
              </a:rPr>
              <a:t> لا يوجد تطبيق يحل محل حضن الأم، ويحفز التطبيق المربي على القراءة للطفل بصوته وبالتالي فصوت الراوي اختياري وليس إجباري، وقد يستخدم صوت الراوي كمثال لكيفية القراءة الصحيحة للطفل.</a:t>
            </a:r>
          </a:p>
        </p:txBody>
      </p:sp>
    </p:spTree>
    <p:extLst>
      <p:ext uri="{BB962C8B-B14F-4D97-AF65-F5344CB8AC3E}">
        <p14:creationId xmlns:p14="http://schemas.microsoft.com/office/powerpoint/2010/main" val="3702291417"/>
      </p:ext>
    </p:extLst>
  </p:cSld>
  <p:clrMapOvr>
    <a:masterClrMapping/>
  </p:clrMapOvr>
</p:sld>
</file>

<file path=ppt/theme/theme1.xml><?xml version="1.0" encoding="utf-8"?>
<a:theme xmlns:a="http://schemas.openxmlformats.org/drawingml/2006/main" name="Perfume Creation Process Infographics">
  <a:themeElements>
    <a:clrScheme name="Simple Light">
      <a:dk1>
        <a:srgbClr val="000000"/>
      </a:dk1>
      <a:lt1>
        <a:srgbClr val="FFFFFF"/>
      </a:lt1>
      <a:dk2>
        <a:srgbClr val="6A913D"/>
      </a:dk2>
      <a:lt2>
        <a:srgbClr val="90AB39"/>
      </a:lt2>
      <a:accent1>
        <a:srgbClr val="EA637A"/>
      </a:accent1>
      <a:accent2>
        <a:srgbClr val="FFA2AA"/>
      </a:accent2>
      <a:accent3>
        <a:srgbClr val="D9CF64"/>
      </a:accent3>
      <a:accent4>
        <a:srgbClr val="E9DE6B"/>
      </a:accent4>
      <a:accent5>
        <a:srgbClr val="9C704B"/>
      </a:accent5>
      <a:accent6>
        <a:srgbClr val="F6CC9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DF190F4B81ED64391300C2FC7FD479A" ma:contentTypeVersion="8" ma:contentTypeDescription="Create a new document." ma:contentTypeScope="" ma:versionID="406010155f6ebde595d4d5edfdeb41f9">
  <xsd:schema xmlns:xsd="http://www.w3.org/2001/XMLSchema" xmlns:xs="http://www.w3.org/2001/XMLSchema" xmlns:p="http://schemas.microsoft.com/office/2006/metadata/properties" xmlns:ns3="6bce004f-f6ce-4dd8-9da1-f66168caf6b3" xmlns:ns4="970f2227-d5e7-478b-bb3d-df558513fe91" targetNamespace="http://schemas.microsoft.com/office/2006/metadata/properties" ma:root="true" ma:fieldsID="51d84bc07ad40375620ca488db0f1af4" ns3:_="" ns4:_="">
    <xsd:import namespace="6bce004f-f6ce-4dd8-9da1-f66168caf6b3"/>
    <xsd:import namespace="970f2227-d5e7-478b-bb3d-df558513fe91"/>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bce004f-f6ce-4dd8-9da1-f66168caf6b3"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70f2227-d5e7-478b-bb3d-df558513fe91"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7532257-A2ED-4333-A065-032C24FCE462}">
  <ds:schemaRefs>
    <ds:schemaRef ds:uri="http://schemas.microsoft.com/sharepoint/v3/contenttype/forms"/>
  </ds:schemaRefs>
</ds:datastoreItem>
</file>

<file path=customXml/itemProps2.xml><?xml version="1.0" encoding="utf-8"?>
<ds:datastoreItem xmlns:ds="http://schemas.openxmlformats.org/officeDocument/2006/customXml" ds:itemID="{EC56646E-3C30-4C85-B463-A8868273C08C}">
  <ds:schemaRefs>
    <ds:schemaRef ds:uri="6bce004f-f6ce-4dd8-9da1-f66168caf6b3"/>
    <ds:schemaRef ds:uri="970f2227-d5e7-478b-bb3d-df558513fe9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C90B3CE-6979-4638-8FC9-3D49573FF940}">
  <ds:schemaRefs>
    <ds:schemaRef ds:uri="6bce004f-f6ce-4dd8-9da1-f66168caf6b3"/>
    <ds:schemaRef ds:uri="970f2227-d5e7-478b-bb3d-df558513fe9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288</TotalTime>
  <Words>1321</Words>
  <Application>Microsoft Office PowerPoint</Application>
  <PresentationFormat>On-screen Show (16:9)</PresentationFormat>
  <Paragraphs>89</Paragraphs>
  <Slides>16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Fira Sans Extra Condensed SemiBold</vt:lpstr>
      <vt:lpstr>Roboto</vt:lpstr>
      <vt:lpstr>Arial</vt:lpstr>
      <vt:lpstr>Dubai Medium</vt:lpstr>
      <vt:lpstr>Dubai</vt:lpstr>
      <vt:lpstr>Perfume Creation Process Infographics</vt:lpstr>
      <vt:lpstr>PowerPoint Presentation</vt:lpstr>
      <vt:lpstr>فريق العمل</vt:lpstr>
      <vt:lpstr>المجال</vt:lpstr>
      <vt:lpstr>المجال</vt:lpstr>
      <vt:lpstr>المجال</vt:lpstr>
      <vt:lpstr>شرح المشكلة المستهدفة وآثارها</vt:lpstr>
      <vt:lpstr>شرح المشكلة المستهدفة وآثارها</vt:lpstr>
      <vt:lpstr>الهدف من المشروع</vt:lpstr>
      <vt:lpstr>شرح الحل المقترح</vt:lpstr>
      <vt:lpstr>شرح الحل المقترح</vt:lpstr>
      <vt:lpstr>شرح الحل المقترح</vt:lpstr>
      <vt:lpstr>شرح الحل المقترح</vt:lpstr>
      <vt:lpstr>نوعية البيانات المراد استخدامها</vt:lpstr>
      <vt:lpstr>صور توضيحية للمشروع</vt:lpstr>
      <vt:lpstr>صور توضيحية للمشروع</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Nouf Saud</dc:creator>
  <cp:lastModifiedBy>نوف بنت سعود بن مرزوق بن ثعيل القسامي الروقي</cp:lastModifiedBy>
  <cp:revision>5</cp:revision>
  <dcterms:modified xsi:type="dcterms:W3CDTF">2022-05-09T20:51:18Z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name="ContentTypeId" pid="2">
    <vt:lpwstr>0x0101005DF190F4B81ED64391300C2FC7FD479A</vt:lpwstr>
  </property>
  <property fmtid="{D5CDD505-2E9C-101B-9397-08002B2CF9AE}" name="NXPowerLiteLastOptimized" pid="3">
    <vt:lpwstr>10809668</vt:lpwstr>
  </property>
  <property fmtid="{D5CDD505-2E9C-101B-9397-08002B2CF9AE}" name="NXPowerLiteSettings" pid="4">
    <vt:lpwstr>F7000400038000</vt:lpwstr>
  </property>
  <property fmtid="{D5CDD505-2E9C-101B-9397-08002B2CF9AE}" name="NXPowerLiteVersion" pid="5">
    <vt:lpwstr>S9.1.4</vt:lpwstr>
  </property>
</Properties>
</file>